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8"/>
  </p:notesMasterIdLst>
  <p:sldIdLst>
    <p:sldId id="262" r:id="rId2"/>
    <p:sldId id="257" r:id="rId3"/>
    <p:sldId id="264" r:id="rId4"/>
    <p:sldId id="265" r:id="rId5"/>
    <p:sldId id="266" r:id="rId6"/>
    <p:sldId id="267"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75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16"/>
    <p:restoredTop sz="59876" autoAdjust="0"/>
  </p:normalViewPr>
  <p:slideViewPr>
    <p:cSldViewPr snapToGrid="0" snapToObjects="1">
      <p:cViewPr varScale="1">
        <p:scale>
          <a:sx n="63" d="100"/>
          <a:sy n="63" d="100"/>
        </p:scale>
        <p:origin x="239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60B04E-363B-F14C-930C-44E107E35913}" type="datetimeFigureOut">
              <a:rPr lang="en-US" smtClean="0"/>
              <a:t>1/30/20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5758B-B713-9940-9164-0024BBD8DEEF}" type="slidenum">
              <a:rPr lang="en-US" smtClean="0"/>
              <a:t>‹#›</a:t>
            </a:fld>
            <a:endParaRPr lang="en-US"/>
          </a:p>
        </p:txBody>
      </p:sp>
    </p:spTree>
    <p:extLst>
      <p:ext uri="{BB962C8B-B14F-4D97-AF65-F5344CB8AC3E}">
        <p14:creationId xmlns:p14="http://schemas.microsoft.com/office/powerpoint/2010/main" val="2790543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BE5758B-B713-9940-9164-0024BBD8DEEF}" type="slidenum">
              <a:rPr lang="en-US" smtClean="0"/>
              <a:t>1</a:t>
            </a:fld>
            <a:endParaRPr lang="en-US"/>
          </a:p>
        </p:txBody>
      </p:sp>
    </p:spTree>
    <p:extLst>
      <p:ext uri="{BB962C8B-B14F-4D97-AF65-F5344CB8AC3E}">
        <p14:creationId xmlns:p14="http://schemas.microsoft.com/office/powerpoint/2010/main" val="359628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US" altLang="ja-JP" dirty="0"/>
              <a:t>This is a story to explain to Danny, Tori and Sharon why Sharon wasn’t living with the family when she was little. </a:t>
            </a:r>
            <a:endParaRPr kumimoji="1" lang="ja-JP" altLang="en-US" dirty="0"/>
          </a:p>
        </p:txBody>
      </p:sp>
      <p:sp>
        <p:nvSpPr>
          <p:cNvPr id="4" name="スライド番号プレースホルダー 3"/>
          <p:cNvSpPr>
            <a:spLocks noGrp="1"/>
          </p:cNvSpPr>
          <p:nvPr>
            <p:ph type="sldNum" sz="quarter" idx="10"/>
          </p:nvPr>
        </p:nvSpPr>
        <p:spPr/>
        <p:txBody>
          <a:bodyPr/>
          <a:lstStyle/>
          <a:p>
            <a:fld id="{5BE5758B-B713-9940-9164-0024BBD8DEEF}" type="slidenum">
              <a:rPr lang="en-US" smtClean="0"/>
              <a:t>2</a:t>
            </a:fld>
            <a:endParaRPr lang="en-US"/>
          </a:p>
        </p:txBody>
      </p:sp>
    </p:spTree>
    <p:extLst>
      <p:ext uri="{BB962C8B-B14F-4D97-AF65-F5344CB8AC3E}">
        <p14:creationId xmlns:p14="http://schemas.microsoft.com/office/powerpoint/2010/main" val="632674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Who’s</a:t>
            </a:r>
            <a:r>
              <a:rPr kumimoji="1" lang="en-US" altLang="ja-JP" baseline="0" dirty="0"/>
              <a:t> worried? </a:t>
            </a:r>
          </a:p>
          <a:p>
            <a:r>
              <a:rPr kumimoji="1" lang="ja-JP" altLang="en-US" baseline="0" dirty="0"/>
              <a:t>誰が心配しているの？</a:t>
            </a:r>
            <a:endParaRPr kumimoji="1" lang="en-US" altLang="ja-JP" baseline="0" dirty="0"/>
          </a:p>
          <a:p>
            <a:r>
              <a:rPr kumimoji="1" lang="en-US" altLang="ja-JP" dirty="0"/>
              <a:t>We</a:t>
            </a:r>
            <a:r>
              <a:rPr kumimoji="1" lang="ja-JP" altLang="en-US" dirty="0"/>
              <a:t>’</a:t>
            </a:r>
            <a:r>
              <a:rPr kumimoji="1" lang="en-US" altLang="ja-JP" dirty="0"/>
              <a:t>re</a:t>
            </a:r>
            <a:r>
              <a:rPr kumimoji="1" lang="en-US" altLang="ja-JP" baseline="0" dirty="0"/>
              <a:t> all worried about Sharon and we must make sure its safe for Sharon to come home.</a:t>
            </a:r>
          </a:p>
          <a:p>
            <a:r>
              <a:rPr kumimoji="1" lang="ja-JP" altLang="en-US" baseline="0" dirty="0"/>
              <a:t>私たちはみんな、シャーロンのことを心配しています。私たちは、シャーロンが帰るお家が安全でないといけないと思っていました。</a:t>
            </a:r>
            <a:endParaRPr kumimoji="1" lang="en-US" altLang="ja-JP" baseline="0" dirty="0"/>
          </a:p>
          <a:p>
            <a:endParaRPr kumimoji="1" lang="en-US" altLang="ja-JP" baseline="0" dirty="0"/>
          </a:p>
          <a:p>
            <a:r>
              <a:rPr kumimoji="1" lang="en-US" altLang="ja-JP" baseline="0" dirty="0"/>
              <a:t>Policeman</a:t>
            </a:r>
          </a:p>
          <a:p>
            <a:r>
              <a:rPr kumimoji="1" lang="ja-JP" altLang="en-US" baseline="0" dirty="0"/>
              <a:t>警察官</a:t>
            </a:r>
            <a:endParaRPr kumimoji="1" lang="en-US" altLang="ja-JP" baseline="0" dirty="0"/>
          </a:p>
          <a:p>
            <a:r>
              <a:rPr kumimoji="1" lang="en-US" altLang="ja-JP" baseline="0" dirty="0"/>
              <a:t>Doctor</a:t>
            </a:r>
          </a:p>
          <a:p>
            <a:r>
              <a:rPr kumimoji="1" lang="ja-JP" altLang="en-US" baseline="0" dirty="0"/>
              <a:t>お医者さん</a:t>
            </a:r>
            <a:endParaRPr kumimoji="1" lang="en-US" altLang="ja-JP" baseline="0" dirty="0"/>
          </a:p>
          <a:p>
            <a:r>
              <a:rPr kumimoji="1" lang="en-US" altLang="ja-JP" baseline="0" dirty="0"/>
              <a:t>I am a social worker</a:t>
            </a:r>
          </a:p>
          <a:p>
            <a:r>
              <a:rPr kumimoji="1" lang="ja-JP" altLang="en-US" baseline="0" dirty="0"/>
              <a:t>私がソーシャルワーカー</a:t>
            </a:r>
            <a:endParaRPr kumimoji="1" lang="ja-JP" altLang="en-US" dirty="0"/>
          </a:p>
        </p:txBody>
      </p:sp>
      <p:sp>
        <p:nvSpPr>
          <p:cNvPr id="4" name="スライド番号プレースホルダー 3"/>
          <p:cNvSpPr>
            <a:spLocks noGrp="1"/>
          </p:cNvSpPr>
          <p:nvPr>
            <p:ph type="sldNum" sz="quarter" idx="10"/>
          </p:nvPr>
        </p:nvSpPr>
        <p:spPr/>
        <p:txBody>
          <a:bodyPr/>
          <a:lstStyle/>
          <a:p>
            <a:fld id="{5BE5758B-B713-9940-9164-0024BBD8DEEF}" type="slidenum">
              <a:rPr lang="en-US" smtClean="0"/>
              <a:t>3</a:t>
            </a:fld>
            <a:endParaRPr lang="en-US"/>
          </a:p>
        </p:txBody>
      </p:sp>
    </p:spTree>
    <p:extLst>
      <p:ext uri="{BB962C8B-B14F-4D97-AF65-F5344CB8AC3E}">
        <p14:creationId xmlns:p14="http://schemas.microsoft.com/office/powerpoint/2010/main" val="1263787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US" altLang="ja-JP" dirty="0">
                <a:cs typeface="Calibri"/>
              </a:rPr>
              <a:t>Sharon was sick and very badly hurt and had to go to hospital. Sharon had very big hurts all over her body. The doctors were very worried they said Sharon had been hurt while Mummy and Daddy were looking after her. Mummy and Daddy said they didn’t hurt Sharon, but the doctors and the social worker were still worried and said they had to make sure Sharon would be safe before she came home.</a:t>
            </a:r>
          </a:p>
          <a:p>
            <a:endParaRPr kumimoji="1" lang="en-US" altLang="ja-JP" dirty="0">
              <a:cs typeface="Calibri"/>
            </a:endParaRPr>
          </a:p>
          <a:p>
            <a:r>
              <a:rPr kumimoji="1" lang="ja-JP" altLang="en-US" sz="1200" dirty="0">
                <a:cs typeface="Calibri"/>
              </a:rPr>
              <a:t>シャーロンは具合いが悪く、とても大きなケガをしていたので病院に行かないといけませんでした。シャーロンの体中に大きな痛々しい傷がたくさん見つかりました。お医者さんたちはとても心配しました。お医者さんたちは「ママとパパがシャーロンの面倒を見ている間にケガをしている」と、言いました。ママとパパは、シャーロンにケガをさせていないと言いました。それでもお医者さんたちとソーシャルワーカーは、心配だったので「シャーロンが帰る前に、私たちはお家がシャーロンにとって安全なことを確認しないといけません」と、言いました。</a:t>
            </a:r>
            <a:endParaRPr kumimoji="1" lang="en-US" altLang="ja-JP" sz="1200" dirty="0">
              <a:cs typeface="Calibri"/>
            </a:endParaRPr>
          </a:p>
          <a:p>
            <a:endParaRPr kumimoji="1" lang="en-US" altLang="ja-JP" dirty="0">
              <a:cs typeface="Calibri"/>
            </a:endParaRPr>
          </a:p>
          <a:p>
            <a:r>
              <a:rPr kumimoji="1" lang="en-US" altLang="ja-JP" dirty="0">
                <a:cs typeface="Calibri"/>
              </a:rPr>
              <a:t>What</a:t>
            </a:r>
            <a:r>
              <a:rPr kumimoji="1" lang="en-US" altLang="ja-JP" baseline="0" dirty="0">
                <a:cs typeface="Calibri"/>
              </a:rPr>
              <a:t> Are They Worried About?</a:t>
            </a:r>
          </a:p>
          <a:p>
            <a:r>
              <a:rPr kumimoji="1" lang="ja-JP" altLang="en-US" dirty="0"/>
              <a:t>何をみんなは心配しているの？</a:t>
            </a:r>
          </a:p>
        </p:txBody>
      </p:sp>
      <p:sp>
        <p:nvSpPr>
          <p:cNvPr id="4" name="スライド番号プレースホルダー 3"/>
          <p:cNvSpPr>
            <a:spLocks noGrp="1"/>
          </p:cNvSpPr>
          <p:nvPr>
            <p:ph type="sldNum" sz="quarter" idx="10"/>
          </p:nvPr>
        </p:nvSpPr>
        <p:spPr/>
        <p:txBody>
          <a:bodyPr/>
          <a:lstStyle/>
          <a:p>
            <a:fld id="{5BE5758B-B713-9940-9164-0024BBD8DEEF}" type="slidenum">
              <a:rPr lang="en-US" smtClean="0"/>
              <a:t>4</a:t>
            </a:fld>
            <a:endParaRPr lang="en-US"/>
          </a:p>
        </p:txBody>
      </p:sp>
    </p:spTree>
    <p:extLst>
      <p:ext uri="{BB962C8B-B14F-4D97-AF65-F5344CB8AC3E}">
        <p14:creationId xmlns:p14="http://schemas.microsoft.com/office/powerpoint/2010/main" val="3016423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US" altLang="ja-JP" dirty="0">
                <a:cs typeface="Calibri"/>
              </a:rPr>
              <a:t>After this the social worker said Sharon couldn’t live with Mummy and Daddy. Nan and Pop wanted to help so Sharon went to live with them after she got out of hospital. Sharon has lived with Nan and Pop for more than two years since then.</a:t>
            </a:r>
          </a:p>
          <a:p>
            <a:r>
              <a:rPr lang="ja-JP" altLang="en-US" dirty="0">
                <a:cs typeface="Calibri"/>
              </a:rPr>
              <a:t>続けてソーシャルワーカーは、シャーロンがママとパパと一緒に帰って暮らすことはできませんと言いました。おばあちゃんとおじいちゃんは力になってあげたかったので、シャーロンは退院してからおばあちゃん、おじいちゃんの家に行きました。それから</a:t>
            </a:r>
            <a:r>
              <a:rPr lang="en-US" altLang="ja-JP" dirty="0">
                <a:cs typeface="Calibri"/>
              </a:rPr>
              <a:t>2</a:t>
            </a:r>
            <a:r>
              <a:rPr lang="ja-JP" altLang="en-US" dirty="0">
                <a:cs typeface="Calibri"/>
              </a:rPr>
              <a:t>年、シャーロンはおばあちゃん、おじいちゃんと一緒に暮らしてきました。</a:t>
            </a:r>
            <a:endParaRPr lang="en-US" altLang="ja-JP" dirty="0">
              <a:cs typeface="Calibri"/>
            </a:endParaRPr>
          </a:p>
          <a:p>
            <a:endParaRPr kumimoji="1" lang="en-US" altLang="ja-JP" dirty="0">
              <a:cs typeface="Calibri"/>
            </a:endParaRPr>
          </a:p>
          <a:p>
            <a:endParaRPr kumimoji="1" lang="en-US" altLang="ja-JP" dirty="0">
              <a:cs typeface="Calibri"/>
            </a:endParaRPr>
          </a:p>
          <a:p>
            <a:r>
              <a:rPr kumimoji="1" lang="en-US" altLang="ja-JP" dirty="0">
                <a:cs typeface="Calibri"/>
              </a:rPr>
              <a:t>What Happened</a:t>
            </a:r>
            <a:r>
              <a:rPr kumimoji="1" lang="en-US" altLang="ja-JP" baseline="0" dirty="0">
                <a:cs typeface="Calibri"/>
              </a:rPr>
              <a:t> Then?</a:t>
            </a:r>
          </a:p>
          <a:p>
            <a:r>
              <a:rPr kumimoji="1" lang="ja-JP" altLang="en-US" baseline="0" dirty="0">
                <a:cs typeface="Calibri"/>
              </a:rPr>
              <a:t>何がそれからあったの？</a:t>
            </a:r>
            <a:endParaRPr kumimoji="1" lang="en-US" altLang="ja-JP" baseline="0" dirty="0">
              <a:cs typeface="Calibri"/>
            </a:endParaRPr>
          </a:p>
          <a:p>
            <a:endParaRPr kumimoji="1" lang="en-US" altLang="ja-JP" baseline="0" dirty="0">
              <a:cs typeface="Calibri"/>
            </a:endParaRPr>
          </a:p>
          <a:p>
            <a:r>
              <a:rPr kumimoji="1" lang="en-US" altLang="ja-JP" baseline="0" dirty="0">
                <a:cs typeface="Calibri"/>
              </a:rPr>
              <a:t>Pop</a:t>
            </a:r>
          </a:p>
          <a:p>
            <a:r>
              <a:rPr kumimoji="1" lang="ja-JP" altLang="en-US" baseline="0" dirty="0">
                <a:cs typeface="Calibri"/>
              </a:rPr>
              <a:t>おじいちゃん</a:t>
            </a:r>
            <a:endParaRPr kumimoji="1" lang="en-US" altLang="ja-JP" baseline="0" dirty="0">
              <a:cs typeface="Calibri"/>
            </a:endParaRPr>
          </a:p>
          <a:p>
            <a:r>
              <a:rPr kumimoji="1" lang="en-US" altLang="ja-JP" baseline="0" dirty="0">
                <a:cs typeface="Calibri"/>
              </a:rPr>
              <a:t>Nan + Sharon</a:t>
            </a:r>
          </a:p>
          <a:p>
            <a:r>
              <a:rPr kumimoji="1" lang="ja-JP" altLang="en-US" baseline="0" dirty="0">
                <a:cs typeface="Calibri"/>
              </a:rPr>
              <a:t>おばあちゃんとシャーロン</a:t>
            </a:r>
            <a:endParaRPr kumimoji="1" lang="ja-JP" altLang="en-US" dirty="0"/>
          </a:p>
        </p:txBody>
      </p:sp>
      <p:sp>
        <p:nvSpPr>
          <p:cNvPr id="4" name="スライド番号プレースホルダー 3"/>
          <p:cNvSpPr>
            <a:spLocks noGrp="1"/>
          </p:cNvSpPr>
          <p:nvPr>
            <p:ph type="sldNum" sz="quarter" idx="10"/>
          </p:nvPr>
        </p:nvSpPr>
        <p:spPr/>
        <p:txBody>
          <a:bodyPr/>
          <a:lstStyle/>
          <a:p>
            <a:fld id="{5BE5758B-B713-9940-9164-0024BBD8DEEF}" type="slidenum">
              <a:rPr lang="en-US" smtClean="0"/>
              <a:t>5</a:t>
            </a:fld>
            <a:endParaRPr lang="en-US"/>
          </a:p>
        </p:txBody>
      </p:sp>
    </p:spTree>
    <p:extLst>
      <p:ext uri="{BB962C8B-B14F-4D97-AF65-F5344CB8AC3E}">
        <p14:creationId xmlns:p14="http://schemas.microsoft.com/office/powerpoint/2010/main" val="2737343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US" altLang="ja-JP" dirty="0">
                <a:cs typeface="Calibri"/>
              </a:rPr>
              <a:t>Mummy and Daddy are working very hard with Andrew and Karen (the social worker) to show everyone that Sharon will be safe when she comes home.</a:t>
            </a:r>
          </a:p>
          <a:p>
            <a:r>
              <a:rPr kumimoji="1" lang="ja-JP" altLang="en-US" dirty="0">
                <a:cs typeface="Calibri"/>
              </a:rPr>
              <a:t>ママとパパは、シャーロンがお家に帰ってきた時にシャーロンが安全だと言うことをみんなに見てわかってもらえるようにアンドリュとカレン（ソーシャルワーカー）と一緒にがんばっています。</a:t>
            </a:r>
            <a:endParaRPr kumimoji="1" lang="en-US" altLang="ja-JP" dirty="0">
              <a:cs typeface="Calibri"/>
            </a:endParaRPr>
          </a:p>
          <a:p>
            <a:endParaRPr kumimoji="1" lang="en-US" altLang="ja-JP" dirty="0">
              <a:cs typeface="+mn-cs"/>
            </a:endParaRPr>
          </a:p>
          <a:p>
            <a:r>
              <a:rPr kumimoji="1" lang="en-US" altLang="ja-JP" dirty="0">
                <a:cs typeface="+mn-cs"/>
              </a:rPr>
              <a:t>What</a:t>
            </a:r>
            <a:r>
              <a:rPr kumimoji="1" lang="en-US" altLang="ja-JP" baseline="0" dirty="0">
                <a:cs typeface="+mn-cs"/>
              </a:rPr>
              <a:t> are we doing?</a:t>
            </a:r>
          </a:p>
          <a:p>
            <a:r>
              <a:rPr kumimoji="1" lang="ja-JP" altLang="en-US" dirty="0">
                <a:cs typeface="Calibri"/>
              </a:rPr>
              <a:t>何を今、しているの？</a:t>
            </a:r>
            <a:endParaRPr kumimoji="1" lang="en-US" altLang="ja-JP" dirty="0">
              <a:cs typeface="Calibri"/>
            </a:endParaRPr>
          </a:p>
        </p:txBody>
      </p:sp>
      <p:sp>
        <p:nvSpPr>
          <p:cNvPr id="4" name="スライド番号プレースホルダー 3"/>
          <p:cNvSpPr>
            <a:spLocks noGrp="1"/>
          </p:cNvSpPr>
          <p:nvPr>
            <p:ph type="sldNum" sz="quarter" idx="10"/>
          </p:nvPr>
        </p:nvSpPr>
        <p:spPr/>
        <p:txBody>
          <a:bodyPr/>
          <a:lstStyle/>
          <a:p>
            <a:fld id="{5BE5758B-B713-9940-9164-0024BBD8DEEF}" type="slidenum">
              <a:rPr lang="en-US" smtClean="0"/>
              <a:t>6</a:t>
            </a:fld>
            <a:endParaRPr lang="en-US"/>
          </a:p>
        </p:txBody>
      </p:sp>
    </p:spTree>
    <p:extLst>
      <p:ext uri="{BB962C8B-B14F-4D97-AF65-F5344CB8AC3E}">
        <p14:creationId xmlns:p14="http://schemas.microsoft.com/office/powerpoint/2010/main" val="3021327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US"/>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7" name="TextBox 6">
            <a:extLst>
              <a:ext uri="{FF2B5EF4-FFF2-40B4-BE49-F238E27FC236}">
                <a16:creationId xmlns:a16="http://schemas.microsoft.com/office/drawing/2014/main" id="{ADEDD62A-8945-3846-92A7-458EBDCE3592}"/>
              </a:ext>
            </a:extLst>
          </p:cNvPr>
          <p:cNvSpPr txBox="1"/>
          <p:nvPr userDrawn="1"/>
        </p:nvSpPr>
        <p:spPr>
          <a:xfrm>
            <a:off x="2892426" y="5368355"/>
            <a:ext cx="8442617" cy="400110"/>
          </a:xfrm>
          <a:prstGeom prst="rect">
            <a:avLst/>
          </a:prstGeom>
          <a:noFill/>
        </p:spPr>
        <p:txBody>
          <a:bodyPr wrap="square" rtlCol="0">
            <a:spAutoFit/>
          </a:bodyPr>
          <a:lstStyle/>
          <a:p>
            <a:r>
              <a:rPr lang="en-AU" sz="2000" dirty="0">
                <a:latin typeface="NexusSans-Regular" pitchFamily="2" charset="77"/>
              </a:rPr>
              <a:t>Presented by:</a:t>
            </a:r>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dirty="0"/>
              <a:t>© 2019 Elia International Ltd</a:t>
            </a:r>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427154"/>
            <a:ext cx="7200900" cy="319087"/>
          </a:xfrm>
        </p:spPr>
        <p:txBody>
          <a:bodyPr>
            <a:noAutofit/>
          </a:bodyPr>
          <a:lstStyle>
            <a:lvl1pPr marL="0" indent="0">
              <a:buFontTx/>
              <a:buNone/>
              <a:defRPr sz="1800">
                <a:solidFill>
                  <a:schemeClr val="tx1">
                    <a:lumMod val="65000"/>
                    <a:lumOff val="35000"/>
                  </a:schemeClr>
                </a:solidFill>
              </a:defRPr>
            </a:lvl1pPr>
          </a:lstStyle>
          <a:p>
            <a:pPr lvl="0"/>
            <a:r>
              <a:rPr lang="en-US"/>
              <a:t>Click to edit Master text styles</a:t>
            </a:r>
          </a:p>
        </p:txBody>
      </p:sp>
    </p:spTree>
    <p:extLst>
      <p:ext uri="{BB962C8B-B14F-4D97-AF65-F5344CB8AC3E}">
        <p14:creationId xmlns:p14="http://schemas.microsoft.com/office/powerpoint/2010/main" val="260348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logo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US"/>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dirty="0"/>
              <a:t>© 2019 Elia International Ltd</a:t>
            </a:r>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427154"/>
            <a:ext cx="7200900" cy="319087"/>
          </a:xfrm>
        </p:spPr>
        <p:txBody>
          <a:bodyPr>
            <a:noAutofit/>
          </a:bodyPr>
          <a:lstStyle>
            <a:lvl1pPr marL="0" indent="0">
              <a:buFontTx/>
              <a:buNone/>
              <a:defRPr sz="1800">
                <a:solidFill>
                  <a:schemeClr val="tx1">
                    <a:lumMod val="65000"/>
                    <a:lumOff val="35000"/>
                  </a:schemeClr>
                </a:solidFill>
              </a:defRPr>
            </a:lvl1pPr>
          </a:lstStyle>
          <a:p>
            <a:pPr lvl="0"/>
            <a:r>
              <a:rPr lang="en-US"/>
              <a:t>Click to edit Master text styles</a:t>
            </a:r>
          </a:p>
        </p:txBody>
      </p:sp>
    </p:spTree>
    <p:extLst>
      <p:ext uri="{BB962C8B-B14F-4D97-AF65-F5344CB8AC3E}">
        <p14:creationId xmlns:p14="http://schemas.microsoft.com/office/powerpoint/2010/main" val="2305444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Basic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US"/>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600" y="2312980"/>
            <a:ext cx="8442617" cy="3456000"/>
          </a:xfrm>
        </p:spPr>
        <p:txBody>
          <a:bodyPr anchor="t">
            <a:normAutofit/>
          </a:bodyP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text</a:t>
            </a:r>
            <a:endParaRPr lang="en-AU" dirty="0"/>
          </a:p>
        </p:txBody>
      </p:sp>
      <p:sp>
        <p:nvSpPr>
          <p:cNvPr id="6" name="Rectangle 5">
            <a:extLst>
              <a:ext uri="{FF2B5EF4-FFF2-40B4-BE49-F238E27FC236}">
                <a16:creationId xmlns:a16="http://schemas.microsoft.com/office/drawing/2014/main" id="{E280C9DA-725F-5F43-8CCB-3DC1D3C62A93}"/>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04ED5188-5273-664B-B0EB-4A260CB5E6FE}"/>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3251921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Mostly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9AAA1-2759-1A4A-8637-651911F498FA}"/>
              </a:ext>
            </a:extLst>
          </p:cNvPr>
          <p:cNvSpPr>
            <a:spLocks noGrp="1"/>
          </p:cNvSpPr>
          <p:nvPr>
            <p:ph type="title"/>
          </p:nvPr>
        </p:nvSpPr>
        <p:spPr>
          <a:xfrm>
            <a:off x="407989" y="525401"/>
            <a:ext cx="10944225" cy="647699"/>
          </a:xfrm>
        </p:spPr>
        <p:txBody>
          <a:bodyPr>
            <a:normAutofit/>
          </a:bodyPr>
          <a:lstStyle>
            <a:lvl1pPr>
              <a:defRPr sz="3600">
                <a:solidFill>
                  <a:srgbClr val="1B75BC"/>
                </a:solidFill>
              </a:defRPr>
            </a:lvl1pPr>
          </a:lstStyle>
          <a:p>
            <a:r>
              <a:rPr lang="en-US"/>
              <a:t>Click to edit Master title style</a:t>
            </a:r>
            <a:endParaRPr lang="en-AU" dirty="0"/>
          </a:p>
        </p:txBody>
      </p:sp>
      <p:sp>
        <p:nvSpPr>
          <p:cNvPr id="4" name="Rectangle 3">
            <a:extLst>
              <a:ext uri="{FF2B5EF4-FFF2-40B4-BE49-F238E27FC236}">
                <a16:creationId xmlns:a16="http://schemas.microsoft.com/office/drawing/2014/main" id="{2F92B1DE-2728-DD45-BF20-0AFE5EF838F5}"/>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Rectangle 4">
            <a:extLst>
              <a:ext uri="{FF2B5EF4-FFF2-40B4-BE49-F238E27FC236}">
                <a16:creationId xmlns:a16="http://schemas.microsoft.com/office/drawing/2014/main" id="{03AAD3FF-016E-3C41-B754-0A6B51F2D7A5}"/>
              </a:ext>
            </a:extLst>
          </p:cNvPr>
          <p:cNvSpPr/>
          <p:nvPr userDrawn="1"/>
        </p:nvSpPr>
        <p:spPr>
          <a:xfrm>
            <a:off x="0" y="6174995"/>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Text Placeholder 7">
            <a:extLst>
              <a:ext uri="{FF2B5EF4-FFF2-40B4-BE49-F238E27FC236}">
                <a16:creationId xmlns:a16="http://schemas.microsoft.com/office/drawing/2014/main" id="{3607EAB4-F3AE-1E45-A11F-2562D213742C}"/>
              </a:ext>
            </a:extLst>
          </p:cNvPr>
          <p:cNvSpPr>
            <a:spLocks noGrp="1"/>
          </p:cNvSpPr>
          <p:nvPr>
            <p:ph type="body" sz="quarter" idx="11"/>
          </p:nvPr>
        </p:nvSpPr>
        <p:spPr>
          <a:xfrm>
            <a:off x="407989" y="1435610"/>
            <a:ext cx="10944225" cy="4333367"/>
          </a:xfrm>
        </p:spPr>
        <p:txBody>
          <a:bodyPr/>
          <a:lstStyle>
            <a:lvl2pPr marL="685783" indent="-228594">
              <a:buFont typeface="System Font Regular"/>
              <a:buChar cha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Tree>
    <p:extLst>
      <p:ext uri="{BB962C8B-B14F-4D97-AF65-F5344CB8AC3E}">
        <p14:creationId xmlns:p14="http://schemas.microsoft.com/office/powerpoint/2010/main" val="311779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New Se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163A2-66F9-5645-89CB-F0D15A24EEEE}"/>
              </a:ext>
            </a:extLst>
          </p:cNvPr>
          <p:cNvSpPr>
            <a:spLocks noGrp="1"/>
          </p:cNvSpPr>
          <p:nvPr>
            <p:ph type="title" hasCustomPrompt="1"/>
          </p:nvPr>
        </p:nvSpPr>
        <p:spPr/>
        <p:txBody>
          <a:bodyPr/>
          <a:lstStyle/>
          <a:p>
            <a:r>
              <a:rPr lang="en-US" dirty="0"/>
              <a:t>Click to edit section title</a:t>
            </a:r>
            <a:endParaRPr lang="en-AU" dirty="0"/>
          </a:p>
        </p:txBody>
      </p:sp>
      <p:sp>
        <p:nvSpPr>
          <p:cNvPr id="3" name="Content Placeholder 2">
            <a:extLst>
              <a:ext uri="{FF2B5EF4-FFF2-40B4-BE49-F238E27FC236}">
                <a16:creationId xmlns:a16="http://schemas.microsoft.com/office/drawing/2014/main" id="{0C0E41AC-922D-1E41-8733-2051844B43E4}"/>
              </a:ext>
            </a:extLst>
          </p:cNvPr>
          <p:cNvSpPr>
            <a:spLocks noGrp="1"/>
          </p:cNvSpPr>
          <p:nvPr>
            <p:ph idx="1"/>
          </p:nvPr>
        </p:nvSpPr>
        <p:spPr>
          <a:xfrm>
            <a:off x="2892426" y="2474843"/>
            <a:ext cx="8458201" cy="32941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Rectangle 6">
            <a:extLst>
              <a:ext uri="{FF2B5EF4-FFF2-40B4-BE49-F238E27FC236}">
                <a16:creationId xmlns:a16="http://schemas.microsoft.com/office/drawing/2014/main" id="{8789FA30-43FA-8A42-A1AF-10EF13E79B3D}"/>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F2078059-78CF-8844-B17A-BDEA640F9851}"/>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cxnSp>
        <p:nvCxnSpPr>
          <p:cNvPr id="5" name="Straight Connector 4">
            <a:extLst>
              <a:ext uri="{FF2B5EF4-FFF2-40B4-BE49-F238E27FC236}">
                <a16:creationId xmlns:a16="http://schemas.microsoft.com/office/drawing/2014/main" id="{8B6F34E3-1C75-434F-9A98-0A83D56602B4}"/>
              </a:ext>
            </a:extLst>
          </p:cNvPr>
          <p:cNvCxnSpPr/>
          <p:nvPr userDrawn="1"/>
        </p:nvCxnSpPr>
        <p:spPr>
          <a:xfrm>
            <a:off x="2892427" y="2309019"/>
            <a:ext cx="8459787" cy="0"/>
          </a:xfrm>
          <a:prstGeom prst="line">
            <a:avLst/>
          </a:prstGeom>
          <a:ln w="9525">
            <a:solidFill>
              <a:srgbClr val="1B75BC"/>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634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hree Column">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p:nvPr userDrawn="1"/>
        </p:nvCxnSpPr>
        <p:spPr>
          <a:xfrm>
            <a:off x="4078800"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p:nvPr userDrawn="1"/>
        </p:nvCxnSpPr>
        <p:spPr>
          <a:xfrm>
            <a:off x="8163439"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3378"/>
            <a:ext cx="4078288" cy="627063"/>
          </a:xfrm>
        </p:spPr>
        <p:txBody>
          <a:bodyPr anchor="ctr">
            <a:normAutofit/>
          </a:bodyPr>
          <a:lstStyle>
            <a:lvl1pPr marL="0" indent="0" algn="ctr">
              <a:buFontTx/>
              <a:buNone/>
              <a:defRPr sz="2000" b="1" i="0">
                <a:solidFill>
                  <a:srgbClr val="1B75BC"/>
                </a:solidFill>
                <a:latin typeface="NexusSans-Bold"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12931"/>
            <a:ext cx="4068513" cy="617509"/>
          </a:xfrm>
        </p:spPr>
        <p:txBody>
          <a:bodyPr anchor="ctr">
            <a:normAutofit/>
          </a:bodyPr>
          <a:lstStyle>
            <a:lvl1pPr marL="0" indent="0" algn="ctr">
              <a:buFontTx/>
              <a:buNone/>
              <a:defRPr sz="2000" b="1" i="0">
                <a:solidFill>
                  <a:srgbClr val="1B75BC"/>
                </a:solidFill>
                <a:latin typeface="NexusSans-Bold"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12931"/>
            <a:ext cx="3994775" cy="627063"/>
          </a:xfrm>
        </p:spPr>
        <p:txBody>
          <a:bodyPr anchor="ctr">
            <a:normAutofit/>
          </a:bodyPr>
          <a:lstStyle>
            <a:lvl1pPr marL="0" indent="0" algn="ctr">
              <a:buFontTx/>
              <a:buNone/>
              <a:defRPr sz="2000" b="1" i="0">
                <a:solidFill>
                  <a:srgbClr val="1B75BC"/>
                </a:solidFill>
                <a:latin typeface="NexusSans-Bold"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635000"/>
            <a:ext cx="4094163" cy="6237288"/>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094164" y="671395"/>
            <a:ext cx="4029139" cy="6164436"/>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671396"/>
            <a:ext cx="4029139" cy="6164437"/>
          </a:xfrm>
        </p:spPr>
        <p:txBody>
          <a:bodyPr lIns="144000" tIns="144000" rIns="144000" bIns="144000">
            <a:normAutofit/>
          </a:bodyPr>
          <a:lstStyle>
            <a:lvl1pPr marL="0" indent="0">
              <a:buFontTx/>
              <a:buNone/>
              <a:defRPr sz="1800"/>
            </a:lvl1pPr>
          </a:lstStyle>
          <a:p>
            <a:pPr lvl="0"/>
            <a:r>
              <a:rPr lang="en-US" dirty="0"/>
              <a:t>Edit Column Text</a:t>
            </a:r>
          </a:p>
        </p:txBody>
      </p:sp>
    </p:spTree>
    <p:extLst>
      <p:ext uri="{BB962C8B-B14F-4D97-AF65-F5344CB8AC3E}">
        <p14:creationId xmlns:p14="http://schemas.microsoft.com/office/powerpoint/2010/main" val="2163228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heading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Sans-Bold"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Sans-Bold"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Sans-Bold"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0"/>
            <a:ext cx="4094163"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Sans-Bold" pitchFamily="2" charset="77"/>
              </a:defRPr>
            </a:lvl1pPr>
          </a:lstStyle>
          <a:p>
            <a:pPr lvl="0"/>
            <a:r>
              <a:rPr lang="en-US" dirty="0"/>
              <a:t>Edit Table Heading</a:t>
            </a:r>
          </a:p>
        </p:txBody>
      </p:sp>
      <p:pic>
        <p:nvPicPr>
          <p:cNvPr id="9" name="Picture 8" descr="A close up of a logo&#10;&#10;Description automatically generated">
            <a:extLst>
              <a:ext uri="{FF2B5EF4-FFF2-40B4-BE49-F238E27FC236}">
                <a16:creationId xmlns:a16="http://schemas.microsoft.com/office/drawing/2014/main" id="{8BF34DCD-40D7-174E-BCF7-759581301F57}"/>
              </a:ext>
            </a:extLst>
          </p:cNvPr>
          <p:cNvPicPr>
            <a:picLocks noChangeAspect="1"/>
          </p:cNvPicPr>
          <p:nvPr userDrawn="1"/>
        </p:nvPicPr>
        <p:blipFill>
          <a:blip r:embed="rId2"/>
          <a:stretch>
            <a:fillRect/>
          </a:stretch>
        </p:blipFill>
        <p:spPr>
          <a:xfrm>
            <a:off x="74813" y="6020129"/>
            <a:ext cx="11984943" cy="800107"/>
          </a:xfrm>
          <a:prstGeom prst="rect">
            <a:avLst/>
          </a:prstGeom>
        </p:spPr>
      </p:pic>
    </p:spTree>
    <p:extLst>
      <p:ext uri="{BB962C8B-B14F-4D97-AF65-F5344CB8AC3E}">
        <p14:creationId xmlns:p14="http://schemas.microsoft.com/office/powerpoint/2010/main" val="3276558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scaling question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Sans-Bold"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Sans-Bold"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Sans-Bold"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1"/>
            <a:ext cx="4094163"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3674715"/>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1"/>
            <a:ext cx="4029139"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Sans-Bold" pitchFamily="2" charset="77"/>
              </a:defRPr>
            </a:lvl1pPr>
          </a:lstStyle>
          <a:p>
            <a:pPr lvl="0"/>
            <a:r>
              <a:rPr lang="en-US" dirty="0"/>
              <a:t>Edit Table Heading</a:t>
            </a:r>
          </a:p>
        </p:txBody>
      </p:sp>
      <p:pic>
        <p:nvPicPr>
          <p:cNvPr id="9" name="Picture 8" descr="A close up of a logo&#10;&#10;Description automatically generated">
            <a:extLst>
              <a:ext uri="{FF2B5EF4-FFF2-40B4-BE49-F238E27FC236}">
                <a16:creationId xmlns:a16="http://schemas.microsoft.com/office/drawing/2014/main" id="{8BF34DCD-40D7-174E-BCF7-759581301F57}"/>
              </a:ext>
            </a:extLst>
          </p:cNvPr>
          <p:cNvPicPr>
            <a:picLocks noChangeAspect="1"/>
          </p:cNvPicPr>
          <p:nvPr userDrawn="1"/>
        </p:nvPicPr>
        <p:blipFill>
          <a:blip r:embed="rId2"/>
          <a:stretch>
            <a:fillRect/>
          </a:stretch>
        </p:blipFill>
        <p:spPr>
          <a:xfrm>
            <a:off x="74813" y="6020129"/>
            <a:ext cx="11984943" cy="800107"/>
          </a:xfrm>
          <a:prstGeom prst="rect">
            <a:avLst/>
          </a:prstGeom>
        </p:spPr>
      </p:pic>
      <p:sp>
        <p:nvSpPr>
          <p:cNvPr id="3" name="Text Placeholder 2">
            <a:extLst>
              <a:ext uri="{FF2B5EF4-FFF2-40B4-BE49-F238E27FC236}">
                <a16:creationId xmlns:a16="http://schemas.microsoft.com/office/drawing/2014/main" id="{830DA544-497F-434D-B954-103E1E346878}"/>
              </a:ext>
            </a:extLst>
          </p:cNvPr>
          <p:cNvSpPr>
            <a:spLocks noGrp="1"/>
          </p:cNvSpPr>
          <p:nvPr>
            <p:ph type="body" sz="quarter" idx="17" hasCustomPrompt="1"/>
          </p:nvPr>
        </p:nvSpPr>
        <p:spPr>
          <a:xfrm>
            <a:off x="407988" y="5013325"/>
            <a:ext cx="11376025" cy="757237"/>
          </a:xfrm>
        </p:spPr>
        <p:txBody>
          <a:bodyPr anchor="ctr">
            <a:normAutofit/>
          </a:bodyPr>
          <a:lstStyle>
            <a:lvl1pPr marL="0" indent="0">
              <a:buNone/>
              <a:defRPr sz="1200" b="0" i="1">
                <a:solidFill>
                  <a:srgbClr val="1B75BC"/>
                </a:solidFill>
                <a:latin typeface="NexusSans-Italic" pitchFamily="2" charset="77"/>
              </a:defRPr>
            </a:lvl1pPr>
          </a:lstStyle>
          <a:p>
            <a:pPr lvl="0"/>
            <a:r>
              <a:rPr lang="en-AU" dirty="0"/>
              <a:t>Enter scaling question here</a:t>
            </a:r>
          </a:p>
        </p:txBody>
      </p:sp>
    </p:spTree>
    <p:extLst>
      <p:ext uri="{BB962C8B-B14F-4D97-AF65-F5344CB8AC3E}">
        <p14:creationId xmlns:p14="http://schemas.microsoft.com/office/powerpoint/2010/main" val="3794241741"/>
      </p:ext>
    </p:extLst>
  </p:cSld>
  <p:clrMapOvr>
    <a:masterClrMapping/>
  </p:clrMapOvr>
  <p:extLst>
    <p:ext uri="{DCECCB84-F9BA-43D5-87BE-67443E8EF086}">
      <p15:sldGuideLst xmlns:p15="http://schemas.microsoft.com/office/powerpoint/2012/main">
        <p15:guide id="1" orient="horz" pos="315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Video Slide">
    <p:spTree>
      <p:nvGrpSpPr>
        <p:cNvPr id="1" name=""/>
        <p:cNvGrpSpPr/>
        <p:nvPr/>
      </p:nvGrpSpPr>
      <p:grpSpPr>
        <a:xfrm>
          <a:off x="0" y="0"/>
          <a:ext cx="0" cy="0"/>
          <a:chOff x="0" y="0"/>
          <a:chExt cx="0" cy="0"/>
        </a:xfrm>
      </p:grpSpPr>
      <p:sp>
        <p:nvSpPr>
          <p:cNvPr id="9" name="Media Placeholder 8">
            <a:extLst>
              <a:ext uri="{FF2B5EF4-FFF2-40B4-BE49-F238E27FC236}">
                <a16:creationId xmlns:a16="http://schemas.microsoft.com/office/drawing/2014/main" id="{8E100375-5F03-5C4C-B048-5BCD2FECF89A}"/>
              </a:ext>
            </a:extLst>
          </p:cNvPr>
          <p:cNvSpPr>
            <a:spLocks noGrp="1"/>
          </p:cNvSpPr>
          <p:nvPr>
            <p:ph type="media" sz="quarter" idx="10" hasCustomPrompt="1"/>
          </p:nvPr>
        </p:nvSpPr>
        <p:spPr>
          <a:xfrm>
            <a:off x="0" y="0"/>
            <a:ext cx="12192000" cy="6858000"/>
          </a:xfrm>
        </p:spPr>
        <p:txBody>
          <a:bodyPr/>
          <a:lstStyle/>
          <a:p>
            <a:r>
              <a:rPr lang="en-AU" dirty="0"/>
              <a:t>Add video here</a:t>
            </a:r>
          </a:p>
        </p:txBody>
      </p:sp>
    </p:spTree>
    <p:extLst>
      <p:ext uri="{BB962C8B-B14F-4D97-AF65-F5344CB8AC3E}">
        <p14:creationId xmlns:p14="http://schemas.microsoft.com/office/powerpoint/2010/main" val="2138361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Pictur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AB81EAF-1704-2443-9FA4-1A33376321E8}"/>
              </a:ext>
            </a:extLst>
          </p:cNvPr>
          <p:cNvSpPr>
            <a:spLocks noGrp="1"/>
          </p:cNvSpPr>
          <p:nvPr>
            <p:ph type="pic" sz="quarter" idx="10" hasCustomPrompt="1"/>
          </p:nvPr>
        </p:nvSpPr>
        <p:spPr>
          <a:xfrm>
            <a:off x="0" y="0"/>
            <a:ext cx="12192000" cy="6858000"/>
          </a:xfrm>
        </p:spPr>
        <p:txBody>
          <a:bodyPr/>
          <a:lstStyle/>
          <a:p>
            <a:r>
              <a:rPr lang="en-AU" dirty="0"/>
              <a:t>Place picture here</a:t>
            </a:r>
          </a:p>
        </p:txBody>
      </p:sp>
    </p:spTree>
    <p:extLst>
      <p:ext uri="{BB962C8B-B14F-4D97-AF65-F5344CB8AC3E}">
        <p14:creationId xmlns:p14="http://schemas.microsoft.com/office/powerpoint/2010/main" val="2911872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p:nvPr>
        </p:nvSpPr>
        <p:spPr>
          <a:xfrm>
            <a:off x="836613" y="2312989"/>
            <a:ext cx="4095467" cy="1009540"/>
          </a:xfrm>
        </p:spPr>
        <p:txBody>
          <a:bodyPr anchor="b"/>
          <a:lstStyle>
            <a:lvl1pPr>
              <a:defRPr sz="3200">
                <a:solidFill>
                  <a:srgbClr val="1B75BC"/>
                </a:solidFill>
              </a:defRPr>
            </a:lvl1pPr>
          </a:lstStyle>
          <a:p>
            <a:r>
              <a:rPr lang="en-US"/>
              <a:t>Click to edit Master title style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5183188" y="987426"/>
            <a:ext cx="6172200" cy="4781551"/>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p:nvPr>
        </p:nvSpPr>
        <p:spPr>
          <a:xfrm>
            <a:off x="839789" y="3429002"/>
            <a:ext cx="4095467" cy="2339975"/>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72925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Words and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hasCustomPrompt="1"/>
          </p:nvPr>
        </p:nvSpPr>
        <p:spPr>
          <a:xfrm>
            <a:off x="407989" y="482656"/>
            <a:ext cx="11376025" cy="504771"/>
          </a:xfrm>
        </p:spPr>
        <p:txBody>
          <a:bodyPr anchor="b">
            <a:normAutofit/>
          </a:bodyPr>
          <a:lstStyle>
            <a:lvl1pPr>
              <a:defRPr sz="2400">
                <a:solidFill>
                  <a:srgbClr val="1B75BC"/>
                </a:solidFill>
              </a:defRPr>
            </a:lvl1pPr>
          </a:lstStyle>
          <a:p>
            <a:r>
              <a:rPr lang="en-US" dirty="0"/>
              <a:t>Click to edit Words And Pictures Title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407988" y="2312989"/>
            <a:ext cx="11376024" cy="3455988"/>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hasCustomPrompt="1"/>
          </p:nvPr>
        </p:nvSpPr>
        <p:spPr>
          <a:xfrm>
            <a:off x="407989" y="1007590"/>
            <a:ext cx="11376025" cy="1305399"/>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dirty="0"/>
              <a:t>Edit Words And Pictures Text</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9155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316560-4793-DC4B-B66B-8EB940B40BF9}"/>
              </a:ext>
            </a:extLst>
          </p:cNvPr>
          <p:cNvSpPr txBox="1"/>
          <p:nvPr userDrawn="1"/>
        </p:nvSpPr>
        <p:spPr>
          <a:xfrm>
            <a:off x="2892426" y="981076"/>
            <a:ext cx="756031" cy="1569660"/>
          </a:xfrm>
          <a:prstGeom prst="rect">
            <a:avLst/>
          </a:prstGeom>
          <a:noFill/>
        </p:spPr>
        <p:txBody>
          <a:bodyPr wrap="square" rtlCol="0">
            <a:spAutoFit/>
          </a:bodyPr>
          <a:lstStyle/>
          <a:p>
            <a:r>
              <a:rPr lang="en-AU" sz="9600" b="1" i="0" dirty="0">
                <a:solidFill>
                  <a:srgbClr val="F58229"/>
                </a:solidFill>
                <a:latin typeface="NexusSans-Bold" pitchFamily="2" charset="77"/>
              </a:rPr>
              <a:t>“</a:t>
            </a:r>
          </a:p>
        </p:txBody>
      </p:sp>
      <p:sp>
        <p:nvSpPr>
          <p:cNvPr id="5" name="TextBox 4">
            <a:extLst>
              <a:ext uri="{FF2B5EF4-FFF2-40B4-BE49-F238E27FC236}">
                <a16:creationId xmlns:a16="http://schemas.microsoft.com/office/drawing/2014/main" id="{18A55A82-756B-9D4C-9B11-F93244AEA1B0}"/>
              </a:ext>
            </a:extLst>
          </p:cNvPr>
          <p:cNvSpPr txBox="1"/>
          <p:nvPr userDrawn="1"/>
        </p:nvSpPr>
        <p:spPr>
          <a:xfrm>
            <a:off x="10469880" y="4974336"/>
            <a:ext cx="882333" cy="1569660"/>
          </a:xfrm>
          <a:prstGeom prst="rect">
            <a:avLst/>
          </a:prstGeom>
          <a:noFill/>
        </p:spPr>
        <p:txBody>
          <a:bodyPr wrap="square" rtlCol="0">
            <a:spAutoFit/>
          </a:bodyPr>
          <a:lstStyle/>
          <a:p>
            <a:r>
              <a:rPr lang="en-AU" sz="9600" b="1" i="0" dirty="0">
                <a:solidFill>
                  <a:srgbClr val="F58229"/>
                </a:solidFill>
                <a:latin typeface="NexusSans-Bold" pitchFamily="2" charset="77"/>
              </a:rPr>
              <a:t>”</a:t>
            </a:r>
          </a:p>
        </p:txBody>
      </p:sp>
      <p:sp>
        <p:nvSpPr>
          <p:cNvPr id="7" name="Text Placeholder 6">
            <a:extLst>
              <a:ext uri="{FF2B5EF4-FFF2-40B4-BE49-F238E27FC236}">
                <a16:creationId xmlns:a16="http://schemas.microsoft.com/office/drawing/2014/main" id="{85C97482-7E3E-0844-9C0B-E30FFC0E2592}"/>
              </a:ext>
            </a:extLst>
          </p:cNvPr>
          <p:cNvSpPr>
            <a:spLocks noGrp="1"/>
          </p:cNvSpPr>
          <p:nvPr>
            <p:ph type="body" sz="quarter" idx="11" hasCustomPrompt="1"/>
          </p:nvPr>
        </p:nvSpPr>
        <p:spPr>
          <a:xfrm>
            <a:off x="3648075" y="1536701"/>
            <a:ext cx="6821488" cy="4068763"/>
          </a:xfrm>
        </p:spPr>
        <p:txBody>
          <a:bodyPr/>
          <a:lstStyle>
            <a:lvl1pPr marL="0" indent="0">
              <a:buNone/>
              <a:defRPr b="1" i="0">
                <a:solidFill>
                  <a:srgbClr val="1B75BC"/>
                </a:solidFill>
                <a:latin typeface="NexusSans-Bold" pitchFamily="2" charset="77"/>
              </a:defRPr>
            </a:lvl1pPr>
          </a:lstStyle>
          <a:p>
            <a:pPr lvl="0"/>
            <a:r>
              <a:rPr lang="en-US" dirty="0"/>
              <a:t>Edit Quote text</a:t>
            </a:r>
          </a:p>
        </p:txBody>
      </p:sp>
    </p:spTree>
    <p:extLst>
      <p:ext uri="{BB962C8B-B14F-4D97-AF65-F5344CB8AC3E}">
        <p14:creationId xmlns:p14="http://schemas.microsoft.com/office/powerpoint/2010/main" val="14953471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Harm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17095-1646-6D4B-A4C7-A25010E92980}"/>
              </a:ext>
            </a:extLst>
          </p:cNvPr>
          <p:cNvSpPr>
            <a:spLocks noGrp="1"/>
          </p:cNvSpPr>
          <p:nvPr>
            <p:ph type="title" hasCustomPrompt="1"/>
          </p:nvPr>
        </p:nvSpPr>
        <p:spPr>
          <a:xfrm>
            <a:off x="1873527" y="116114"/>
            <a:ext cx="8461375" cy="557961"/>
          </a:xfrm>
        </p:spPr>
        <p:txBody>
          <a:bodyPr>
            <a:noAutofit/>
          </a:bodyPr>
          <a:lstStyle>
            <a:lvl1pPr algn="ctr">
              <a:defRPr sz="3600">
                <a:solidFill>
                  <a:srgbClr val="1B75BC"/>
                </a:solidFill>
              </a:defRPr>
            </a:lvl1pPr>
          </a:lstStyle>
          <a:p>
            <a:r>
              <a:rPr lang="en-US" dirty="0"/>
              <a:t>Signs of Safety Harm Analysis Matrix</a:t>
            </a:r>
            <a:endParaRPr lang="en-AU" dirty="0"/>
          </a:p>
        </p:txBody>
      </p:sp>
      <p:graphicFrame>
        <p:nvGraphicFramePr>
          <p:cNvPr id="4" name="Table 3">
            <a:extLst>
              <a:ext uri="{FF2B5EF4-FFF2-40B4-BE49-F238E27FC236}">
                <a16:creationId xmlns:a16="http://schemas.microsoft.com/office/drawing/2014/main" id="{67F5F812-FB5D-EE4F-BB0E-E978A6F29D91}"/>
              </a:ext>
            </a:extLst>
          </p:cNvPr>
          <p:cNvGraphicFramePr>
            <a:graphicFrameLocks noGrp="1"/>
          </p:cNvGraphicFramePr>
          <p:nvPr userDrawn="1"/>
        </p:nvGraphicFramePr>
        <p:xfrm>
          <a:off x="191588" y="719665"/>
          <a:ext cx="11878495" cy="5942392"/>
        </p:xfrm>
        <a:graphic>
          <a:graphicData uri="http://schemas.openxmlformats.org/drawingml/2006/table">
            <a:tbl>
              <a:tblPr firstRow="1" bandRow="1">
                <a:tableStyleId>{5940675A-B579-460E-94D1-54222C63F5DA}</a:tableStyleId>
              </a:tblPr>
              <a:tblGrid>
                <a:gridCol w="2375699">
                  <a:extLst>
                    <a:ext uri="{9D8B030D-6E8A-4147-A177-3AD203B41FA5}">
                      <a16:colId xmlns:a16="http://schemas.microsoft.com/office/drawing/2014/main" val="4112653702"/>
                    </a:ext>
                  </a:extLst>
                </a:gridCol>
                <a:gridCol w="2375699">
                  <a:extLst>
                    <a:ext uri="{9D8B030D-6E8A-4147-A177-3AD203B41FA5}">
                      <a16:colId xmlns:a16="http://schemas.microsoft.com/office/drawing/2014/main" val="3033567321"/>
                    </a:ext>
                  </a:extLst>
                </a:gridCol>
                <a:gridCol w="2375699">
                  <a:extLst>
                    <a:ext uri="{9D8B030D-6E8A-4147-A177-3AD203B41FA5}">
                      <a16:colId xmlns:a16="http://schemas.microsoft.com/office/drawing/2014/main" val="1845247859"/>
                    </a:ext>
                  </a:extLst>
                </a:gridCol>
                <a:gridCol w="2375699">
                  <a:extLst>
                    <a:ext uri="{9D8B030D-6E8A-4147-A177-3AD203B41FA5}">
                      <a16:colId xmlns:a16="http://schemas.microsoft.com/office/drawing/2014/main" val="89358584"/>
                    </a:ext>
                  </a:extLst>
                </a:gridCol>
                <a:gridCol w="2375699">
                  <a:extLst>
                    <a:ext uri="{9D8B030D-6E8A-4147-A177-3AD203B41FA5}">
                      <a16:colId xmlns:a16="http://schemas.microsoft.com/office/drawing/2014/main" val="2563414770"/>
                    </a:ext>
                  </a:extLst>
                </a:gridCol>
              </a:tblGrid>
              <a:tr h="582463">
                <a:tc>
                  <a:txBody>
                    <a:bodyPr/>
                    <a:lstStyle/>
                    <a:p>
                      <a:pPr algn="ctr"/>
                      <a:endParaRPr lang="en-AU" sz="1300" b="1" i="0" dirty="0">
                        <a:solidFill>
                          <a:srgbClr val="1B75BC"/>
                        </a:solidFill>
                        <a:latin typeface="NexusSans-Bold"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ap="flat" cmpd="sng" algn="ctr">
                      <a:solidFill>
                        <a:srgbClr val="1B75BC"/>
                      </a:solidFill>
                      <a:prstDash val="solid"/>
                      <a:round/>
                      <a:headEnd type="none" w="med" len="med"/>
                      <a:tailEnd type="none" w="med" len="med"/>
                    </a:lnTlToBr>
                    <a:noFill/>
                  </a:tcPr>
                </a:tc>
                <a:tc>
                  <a:txBody>
                    <a:bodyPr/>
                    <a:lstStyle/>
                    <a:p>
                      <a:pPr algn="ctr"/>
                      <a:r>
                        <a:rPr lang="en-AU" sz="1300" b="1" i="0" dirty="0">
                          <a:solidFill>
                            <a:srgbClr val="1B75BC"/>
                          </a:solidFill>
                          <a:latin typeface="NexusSans-Bold" pitchFamily="2" charset="77"/>
                        </a:rPr>
                        <a:t>Duration</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Sans-Bold" pitchFamily="2" charset="77"/>
                        </a:rPr>
                        <a:t>First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Sans-Bold" pitchFamily="2" charset="77"/>
                        </a:rPr>
                        <a:t>Worst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Sans-Bold" pitchFamily="2" charset="77"/>
                        </a:rPr>
                        <a:t>Last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57164344"/>
                  </a:ext>
                </a:extLst>
              </a:tr>
              <a:tr h="1786643">
                <a:tc>
                  <a:txBody>
                    <a:bodyPr/>
                    <a:lstStyle/>
                    <a:p>
                      <a:r>
                        <a:rPr lang="en-AU" sz="1300" b="1" i="0" dirty="0">
                          <a:solidFill>
                            <a:srgbClr val="1B75BC"/>
                          </a:solidFill>
                          <a:latin typeface="NexusSans-Bold" pitchFamily="2" charset="77"/>
                        </a:rPr>
                        <a:t>Behaviour</a:t>
                      </a:r>
                    </a:p>
                    <a:p>
                      <a:r>
                        <a:rPr lang="en-AU" sz="1200" b="0" i="1" dirty="0">
                          <a:solidFill>
                            <a:srgbClr val="1B75BC"/>
                          </a:solidFill>
                          <a:latin typeface="NexusSans-Italic" pitchFamily="2" charset="77"/>
                        </a:rPr>
                        <a:t>The dangerous or harm-causing adult behaviour. Can also be a young person’s dangerous behaviour</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1884389337"/>
                  </a:ext>
                </a:extLst>
              </a:tr>
              <a:tr h="1786643">
                <a:tc>
                  <a:txBody>
                    <a:bodyPr/>
                    <a:lstStyle/>
                    <a:p>
                      <a:r>
                        <a:rPr lang="en-AU" sz="1300" b="1" i="0" dirty="0">
                          <a:solidFill>
                            <a:srgbClr val="1B75BC"/>
                          </a:solidFill>
                          <a:latin typeface="NexusSans-Bold" pitchFamily="2" charset="77"/>
                        </a:rPr>
                        <a:t>Severity</a:t>
                      </a:r>
                    </a:p>
                    <a:p>
                      <a:r>
                        <a:rPr lang="en-AU" sz="1200" b="0" i="1" dirty="0">
                          <a:solidFill>
                            <a:srgbClr val="1B75BC"/>
                          </a:solidFill>
                          <a:latin typeface="NexusSans-Italic" pitchFamily="2" charset="77"/>
                        </a:rPr>
                        <a:t>Describes how bad the harmful adult behaviour is</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458063124"/>
                  </a:ext>
                </a:extLst>
              </a:tr>
              <a:tr h="1786643">
                <a:tc>
                  <a:txBody>
                    <a:bodyPr/>
                    <a:lstStyle/>
                    <a:p>
                      <a:r>
                        <a:rPr lang="en-AU" sz="1300" b="1" i="0" dirty="0">
                          <a:solidFill>
                            <a:srgbClr val="1B75BC"/>
                          </a:solidFill>
                          <a:latin typeface="NexusSans-Bold" pitchFamily="2" charset="77"/>
                        </a:rPr>
                        <a:t>Impact</a:t>
                      </a:r>
                    </a:p>
                    <a:p>
                      <a:r>
                        <a:rPr lang="en-AU" sz="1200" b="0" i="1" dirty="0">
                          <a:solidFill>
                            <a:srgbClr val="1B75BC"/>
                          </a:solidFill>
                          <a:latin typeface="NexusSans-Italic" pitchFamily="2" charset="77"/>
                        </a:rPr>
                        <a:t>Describes the physical and emotional impact of the adult behaviours on the child/</a:t>
                      </a:r>
                      <a:r>
                        <a:rPr lang="en-AU" sz="1200" b="0" i="1" dirty="0" err="1">
                          <a:solidFill>
                            <a:srgbClr val="1B75BC"/>
                          </a:solidFill>
                          <a:latin typeface="NexusSans-Italic" pitchFamily="2" charset="77"/>
                        </a:rPr>
                        <a:t>ren</a:t>
                      </a:r>
                      <a:endParaRPr lang="en-AU" sz="1200" b="0" i="1" dirty="0">
                        <a:solidFill>
                          <a:srgbClr val="1B75BC"/>
                        </a:solidFill>
                        <a:latin typeface="NexusSans-Italic"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dirty="0">
                        <a:latin typeface="NexusSans-Regular"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861254977"/>
                  </a:ext>
                </a:extLst>
              </a:tr>
            </a:tbl>
          </a:graphicData>
        </a:graphic>
      </p:graphicFrame>
      <p:sp>
        <p:nvSpPr>
          <p:cNvPr id="6" name="Text Placeholder 5">
            <a:extLst>
              <a:ext uri="{FF2B5EF4-FFF2-40B4-BE49-F238E27FC236}">
                <a16:creationId xmlns:a16="http://schemas.microsoft.com/office/drawing/2014/main" id="{1F99BD6D-C119-9F4D-8295-137758B03A84}"/>
              </a:ext>
            </a:extLst>
          </p:cNvPr>
          <p:cNvSpPr>
            <a:spLocks noGrp="1"/>
          </p:cNvSpPr>
          <p:nvPr>
            <p:ph type="body" sz="quarter" idx="10" hasCustomPrompt="1"/>
          </p:nvPr>
        </p:nvSpPr>
        <p:spPr>
          <a:xfrm>
            <a:off x="2578101" y="1324327"/>
            <a:ext cx="2341563" cy="1749425"/>
          </a:xfrm>
        </p:spPr>
        <p:txBody>
          <a:bodyPr>
            <a:normAutofit/>
          </a:bodyPr>
          <a:lstStyle>
            <a:lvl1pPr marL="0" indent="0">
              <a:buNone/>
              <a:defRPr sz="1600"/>
            </a:lvl1pPr>
          </a:lstStyle>
          <a:p>
            <a:pPr lvl="0"/>
            <a:r>
              <a:rPr lang="en-US" dirty="0"/>
              <a:t>Edit Harm Analysis Matrix text</a:t>
            </a:r>
          </a:p>
        </p:txBody>
      </p:sp>
      <p:sp>
        <p:nvSpPr>
          <p:cNvPr id="7" name="Text Placeholder 5">
            <a:extLst>
              <a:ext uri="{FF2B5EF4-FFF2-40B4-BE49-F238E27FC236}">
                <a16:creationId xmlns:a16="http://schemas.microsoft.com/office/drawing/2014/main" id="{37EA2095-29C6-1C44-A8F4-B758DF877381}"/>
              </a:ext>
            </a:extLst>
          </p:cNvPr>
          <p:cNvSpPr>
            <a:spLocks noGrp="1"/>
          </p:cNvSpPr>
          <p:nvPr>
            <p:ph type="body" sz="quarter" idx="11" hasCustomPrompt="1"/>
          </p:nvPr>
        </p:nvSpPr>
        <p:spPr>
          <a:xfrm>
            <a:off x="2578101" y="3116021"/>
            <a:ext cx="2341563" cy="1749425"/>
          </a:xfrm>
        </p:spPr>
        <p:txBody>
          <a:bodyPr>
            <a:normAutofit/>
          </a:bodyPr>
          <a:lstStyle>
            <a:lvl1pPr marL="0" indent="0">
              <a:buNone/>
              <a:defRPr sz="1600"/>
            </a:lvl1pPr>
          </a:lstStyle>
          <a:p>
            <a:pPr lvl="0"/>
            <a:r>
              <a:rPr lang="en-US" dirty="0"/>
              <a:t>Edit Harm Analysis Matrix text</a:t>
            </a:r>
          </a:p>
        </p:txBody>
      </p:sp>
      <p:sp>
        <p:nvSpPr>
          <p:cNvPr id="8" name="Text Placeholder 5">
            <a:extLst>
              <a:ext uri="{FF2B5EF4-FFF2-40B4-BE49-F238E27FC236}">
                <a16:creationId xmlns:a16="http://schemas.microsoft.com/office/drawing/2014/main" id="{B07DE632-4169-C446-87A6-552E071F1EC4}"/>
              </a:ext>
            </a:extLst>
          </p:cNvPr>
          <p:cNvSpPr>
            <a:spLocks noGrp="1"/>
          </p:cNvSpPr>
          <p:nvPr>
            <p:ph type="body" sz="quarter" idx="12" hasCustomPrompt="1"/>
          </p:nvPr>
        </p:nvSpPr>
        <p:spPr>
          <a:xfrm>
            <a:off x="2586809" y="4898097"/>
            <a:ext cx="2341563" cy="1749425"/>
          </a:xfrm>
        </p:spPr>
        <p:txBody>
          <a:bodyPr>
            <a:normAutofit/>
          </a:bodyPr>
          <a:lstStyle>
            <a:lvl1pPr marL="0" indent="0">
              <a:buNone/>
              <a:defRPr sz="1600"/>
            </a:lvl1pPr>
          </a:lstStyle>
          <a:p>
            <a:pPr lvl="0"/>
            <a:r>
              <a:rPr lang="en-US" dirty="0"/>
              <a:t>Edit Harm Analysis Matrix text</a:t>
            </a:r>
          </a:p>
        </p:txBody>
      </p:sp>
      <p:sp>
        <p:nvSpPr>
          <p:cNvPr id="9" name="Text Placeholder 5">
            <a:extLst>
              <a:ext uri="{FF2B5EF4-FFF2-40B4-BE49-F238E27FC236}">
                <a16:creationId xmlns:a16="http://schemas.microsoft.com/office/drawing/2014/main" id="{D1A40A59-1339-F845-8270-706BDE8804E1}"/>
              </a:ext>
            </a:extLst>
          </p:cNvPr>
          <p:cNvSpPr>
            <a:spLocks noGrp="1"/>
          </p:cNvSpPr>
          <p:nvPr>
            <p:ph type="body" sz="quarter" idx="13" hasCustomPrompt="1"/>
          </p:nvPr>
        </p:nvSpPr>
        <p:spPr>
          <a:xfrm>
            <a:off x="4959559" y="1333035"/>
            <a:ext cx="2341563" cy="1749425"/>
          </a:xfrm>
        </p:spPr>
        <p:txBody>
          <a:bodyPr>
            <a:normAutofit/>
          </a:bodyPr>
          <a:lstStyle>
            <a:lvl1pPr marL="0" indent="0">
              <a:buNone/>
              <a:defRPr sz="1600"/>
            </a:lvl1pPr>
          </a:lstStyle>
          <a:p>
            <a:pPr lvl="0"/>
            <a:r>
              <a:rPr lang="en-US" dirty="0"/>
              <a:t>Edit Harm Analysis Matrix text</a:t>
            </a:r>
          </a:p>
        </p:txBody>
      </p:sp>
      <p:sp>
        <p:nvSpPr>
          <p:cNvPr id="10" name="Text Placeholder 5">
            <a:extLst>
              <a:ext uri="{FF2B5EF4-FFF2-40B4-BE49-F238E27FC236}">
                <a16:creationId xmlns:a16="http://schemas.microsoft.com/office/drawing/2014/main" id="{918B484D-14C3-8C49-BC65-69A76DAA1E38}"/>
              </a:ext>
            </a:extLst>
          </p:cNvPr>
          <p:cNvSpPr>
            <a:spLocks noGrp="1"/>
          </p:cNvSpPr>
          <p:nvPr>
            <p:ph type="body" sz="quarter" idx="14" hasCustomPrompt="1"/>
          </p:nvPr>
        </p:nvSpPr>
        <p:spPr>
          <a:xfrm>
            <a:off x="7337361" y="1333035"/>
            <a:ext cx="2341563" cy="1749425"/>
          </a:xfrm>
        </p:spPr>
        <p:txBody>
          <a:bodyPr>
            <a:normAutofit/>
          </a:bodyPr>
          <a:lstStyle>
            <a:lvl1pPr marL="0" indent="0">
              <a:buNone/>
              <a:defRPr sz="1600"/>
            </a:lvl1pPr>
          </a:lstStyle>
          <a:p>
            <a:pPr lvl="0"/>
            <a:r>
              <a:rPr lang="en-US" dirty="0"/>
              <a:t>Edit Harm Analysis Matrix text</a:t>
            </a:r>
          </a:p>
        </p:txBody>
      </p:sp>
      <p:sp>
        <p:nvSpPr>
          <p:cNvPr id="11" name="Text Placeholder 5">
            <a:extLst>
              <a:ext uri="{FF2B5EF4-FFF2-40B4-BE49-F238E27FC236}">
                <a16:creationId xmlns:a16="http://schemas.microsoft.com/office/drawing/2014/main" id="{FE78F91A-0D12-A249-855F-1A644C23F320}"/>
              </a:ext>
            </a:extLst>
          </p:cNvPr>
          <p:cNvSpPr>
            <a:spLocks noGrp="1"/>
          </p:cNvSpPr>
          <p:nvPr>
            <p:ph type="body" sz="quarter" idx="15" hasCustomPrompt="1"/>
          </p:nvPr>
        </p:nvSpPr>
        <p:spPr>
          <a:xfrm>
            <a:off x="9718820" y="1324326"/>
            <a:ext cx="2341563" cy="1749425"/>
          </a:xfrm>
        </p:spPr>
        <p:txBody>
          <a:bodyPr>
            <a:normAutofit/>
          </a:bodyPr>
          <a:lstStyle>
            <a:lvl1pPr marL="0" indent="0">
              <a:buNone/>
              <a:defRPr sz="1600"/>
            </a:lvl1pPr>
          </a:lstStyle>
          <a:p>
            <a:pPr lvl="0"/>
            <a:r>
              <a:rPr lang="en-US" dirty="0"/>
              <a:t>Edit Harm Analysis Matrix text</a:t>
            </a:r>
          </a:p>
        </p:txBody>
      </p:sp>
      <p:sp>
        <p:nvSpPr>
          <p:cNvPr id="12" name="Text Placeholder 5">
            <a:extLst>
              <a:ext uri="{FF2B5EF4-FFF2-40B4-BE49-F238E27FC236}">
                <a16:creationId xmlns:a16="http://schemas.microsoft.com/office/drawing/2014/main" id="{254E9448-3FCF-3048-9C12-E807DEA403E8}"/>
              </a:ext>
            </a:extLst>
          </p:cNvPr>
          <p:cNvSpPr>
            <a:spLocks noGrp="1"/>
          </p:cNvSpPr>
          <p:nvPr>
            <p:ph type="body" sz="quarter" idx="16" hasCustomPrompt="1"/>
          </p:nvPr>
        </p:nvSpPr>
        <p:spPr>
          <a:xfrm>
            <a:off x="4960962" y="3118068"/>
            <a:ext cx="2341563" cy="1749425"/>
          </a:xfrm>
        </p:spPr>
        <p:txBody>
          <a:bodyPr>
            <a:normAutofit/>
          </a:bodyPr>
          <a:lstStyle>
            <a:lvl1pPr marL="0" indent="0">
              <a:buNone/>
              <a:defRPr sz="1600"/>
            </a:lvl1pPr>
          </a:lstStyle>
          <a:p>
            <a:pPr lvl="0"/>
            <a:r>
              <a:rPr lang="en-US" dirty="0"/>
              <a:t>Edit Harm Analysis Matrix text</a:t>
            </a:r>
          </a:p>
        </p:txBody>
      </p:sp>
      <p:sp>
        <p:nvSpPr>
          <p:cNvPr id="13" name="Text Placeholder 5">
            <a:extLst>
              <a:ext uri="{FF2B5EF4-FFF2-40B4-BE49-F238E27FC236}">
                <a16:creationId xmlns:a16="http://schemas.microsoft.com/office/drawing/2014/main" id="{53C9BC0F-DA55-AD47-9C45-E30B6087FBB0}"/>
              </a:ext>
            </a:extLst>
          </p:cNvPr>
          <p:cNvSpPr>
            <a:spLocks noGrp="1"/>
          </p:cNvSpPr>
          <p:nvPr>
            <p:ph type="body" sz="quarter" idx="17" hasCustomPrompt="1"/>
          </p:nvPr>
        </p:nvSpPr>
        <p:spPr>
          <a:xfrm>
            <a:off x="7338765" y="3124348"/>
            <a:ext cx="2341563" cy="1749425"/>
          </a:xfrm>
        </p:spPr>
        <p:txBody>
          <a:bodyPr>
            <a:normAutofit/>
          </a:bodyPr>
          <a:lstStyle>
            <a:lvl1pPr marL="0" indent="0">
              <a:buNone/>
              <a:defRPr sz="1600"/>
            </a:lvl1pPr>
          </a:lstStyle>
          <a:p>
            <a:pPr lvl="0"/>
            <a:r>
              <a:rPr lang="en-US" dirty="0"/>
              <a:t>Edit Harm Analysis Matrix text</a:t>
            </a:r>
          </a:p>
        </p:txBody>
      </p:sp>
      <p:sp>
        <p:nvSpPr>
          <p:cNvPr id="14" name="Text Placeholder 5">
            <a:extLst>
              <a:ext uri="{FF2B5EF4-FFF2-40B4-BE49-F238E27FC236}">
                <a16:creationId xmlns:a16="http://schemas.microsoft.com/office/drawing/2014/main" id="{576415C1-D644-7545-9A92-7A74E66C1B31}"/>
              </a:ext>
            </a:extLst>
          </p:cNvPr>
          <p:cNvSpPr>
            <a:spLocks noGrp="1"/>
          </p:cNvSpPr>
          <p:nvPr>
            <p:ph type="body" sz="quarter" idx="18" hasCustomPrompt="1"/>
          </p:nvPr>
        </p:nvSpPr>
        <p:spPr>
          <a:xfrm>
            <a:off x="9707860" y="3124729"/>
            <a:ext cx="2341563" cy="1749425"/>
          </a:xfrm>
        </p:spPr>
        <p:txBody>
          <a:bodyPr>
            <a:normAutofit/>
          </a:bodyPr>
          <a:lstStyle>
            <a:lvl1pPr marL="0" indent="0">
              <a:buNone/>
              <a:defRPr sz="1600"/>
            </a:lvl1pPr>
          </a:lstStyle>
          <a:p>
            <a:pPr lvl="0"/>
            <a:r>
              <a:rPr lang="en-US" dirty="0"/>
              <a:t>Edit Harm Analysis Matrix text</a:t>
            </a:r>
          </a:p>
        </p:txBody>
      </p:sp>
      <p:sp>
        <p:nvSpPr>
          <p:cNvPr id="15" name="Text Placeholder 5">
            <a:extLst>
              <a:ext uri="{FF2B5EF4-FFF2-40B4-BE49-F238E27FC236}">
                <a16:creationId xmlns:a16="http://schemas.microsoft.com/office/drawing/2014/main" id="{52347541-1102-0045-8C5B-A4632B21ADF9}"/>
              </a:ext>
            </a:extLst>
          </p:cNvPr>
          <p:cNvSpPr>
            <a:spLocks noGrp="1"/>
          </p:cNvSpPr>
          <p:nvPr>
            <p:ph type="body" sz="quarter" idx="19" hasCustomPrompt="1"/>
          </p:nvPr>
        </p:nvSpPr>
        <p:spPr>
          <a:xfrm>
            <a:off x="4973321" y="4898096"/>
            <a:ext cx="2341563" cy="1749425"/>
          </a:xfrm>
        </p:spPr>
        <p:txBody>
          <a:bodyPr>
            <a:normAutofit/>
          </a:bodyPr>
          <a:lstStyle>
            <a:lvl1pPr marL="0" indent="0">
              <a:buNone/>
              <a:defRPr sz="1600"/>
            </a:lvl1pPr>
          </a:lstStyle>
          <a:p>
            <a:pPr lvl="0"/>
            <a:r>
              <a:rPr lang="en-US" dirty="0"/>
              <a:t>Edit Harm Analysis Matrix text</a:t>
            </a:r>
          </a:p>
        </p:txBody>
      </p:sp>
      <p:sp>
        <p:nvSpPr>
          <p:cNvPr id="16" name="Text Placeholder 5">
            <a:extLst>
              <a:ext uri="{FF2B5EF4-FFF2-40B4-BE49-F238E27FC236}">
                <a16:creationId xmlns:a16="http://schemas.microsoft.com/office/drawing/2014/main" id="{F04AA9BA-AD35-D84F-B715-4F962E703CE3}"/>
              </a:ext>
            </a:extLst>
          </p:cNvPr>
          <p:cNvSpPr>
            <a:spLocks noGrp="1"/>
          </p:cNvSpPr>
          <p:nvPr>
            <p:ph type="body" sz="quarter" idx="20" hasCustomPrompt="1"/>
          </p:nvPr>
        </p:nvSpPr>
        <p:spPr>
          <a:xfrm>
            <a:off x="7342209" y="4893550"/>
            <a:ext cx="2341563" cy="1749425"/>
          </a:xfrm>
        </p:spPr>
        <p:txBody>
          <a:bodyPr>
            <a:normAutofit/>
          </a:bodyPr>
          <a:lstStyle>
            <a:lvl1pPr marL="0" indent="0">
              <a:buNone/>
              <a:defRPr sz="1600"/>
            </a:lvl1pPr>
          </a:lstStyle>
          <a:p>
            <a:pPr lvl="0"/>
            <a:r>
              <a:rPr lang="en-US" dirty="0"/>
              <a:t>Edit Harm Analysis Matrix text</a:t>
            </a:r>
          </a:p>
        </p:txBody>
      </p:sp>
      <p:sp>
        <p:nvSpPr>
          <p:cNvPr id="17" name="Text Placeholder 5">
            <a:extLst>
              <a:ext uri="{FF2B5EF4-FFF2-40B4-BE49-F238E27FC236}">
                <a16:creationId xmlns:a16="http://schemas.microsoft.com/office/drawing/2014/main" id="{ABAD6FDA-958F-284E-BFDB-2F77D5A3C618}"/>
              </a:ext>
            </a:extLst>
          </p:cNvPr>
          <p:cNvSpPr>
            <a:spLocks noGrp="1"/>
          </p:cNvSpPr>
          <p:nvPr>
            <p:ph type="body" sz="quarter" idx="21" hasCustomPrompt="1"/>
          </p:nvPr>
        </p:nvSpPr>
        <p:spPr>
          <a:xfrm>
            <a:off x="9718820" y="4893549"/>
            <a:ext cx="2341563" cy="1749425"/>
          </a:xfrm>
        </p:spPr>
        <p:txBody>
          <a:bodyPr>
            <a:normAutofit/>
          </a:bodyPr>
          <a:lstStyle>
            <a:lvl1pPr marL="0" indent="0">
              <a:buNone/>
              <a:defRPr sz="1600"/>
            </a:lvl1pPr>
          </a:lstStyle>
          <a:p>
            <a:pPr lvl="0"/>
            <a:r>
              <a:rPr lang="en-US" dirty="0"/>
              <a:t>Edit Harm Analysis Matrix text</a:t>
            </a:r>
          </a:p>
        </p:txBody>
      </p:sp>
      <p:sp>
        <p:nvSpPr>
          <p:cNvPr id="21" name="Right Triangle 20">
            <a:extLst>
              <a:ext uri="{FF2B5EF4-FFF2-40B4-BE49-F238E27FC236}">
                <a16:creationId xmlns:a16="http://schemas.microsoft.com/office/drawing/2014/main" id="{631B4851-66D1-6B48-855A-8ABECD8A230D}"/>
              </a:ext>
            </a:extLst>
          </p:cNvPr>
          <p:cNvSpPr/>
          <p:nvPr userDrawn="1"/>
        </p:nvSpPr>
        <p:spPr>
          <a:xfrm flipH="1" flipV="1">
            <a:off x="276225" y="730906"/>
            <a:ext cx="2279651" cy="557964"/>
          </a:xfrm>
          <a:prstGeom prst="rtTriangl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8" name="TextBox 17">
            <a:extLst>
              <a:ext uri="{FF2B5EF4-FFF2-40B4-BE49-F238E27FC236}">
                <a16:creationId xmlns:a16="http://schemas.microsoft.com/office/drawing/2014/main" id="{994C7E96-6FF5-F645-BEFB-A390A14813E2}"/>
              </a:ext>
            </a:extLst>
          </p:cNvPr>
          <p:cNvSpPr txBox="1"/>
          <p:nvPr userDrawn="1"/>
        </p:nvSpPr>
        <p:spPr>
          <a:xfrm>
            <a:off x="1751606" y="834395"/>
            <a:ext cx="1201783" cy="369332"/>
          </a:xfrm>
          <a:prstGeom prst="rect">
            <a:avLst/>
          </a:prstGeom>
          <a:noFill/>
        </p:spPr>
        <p:txBody>
          <a:bodyPr wrap="square" rtlCol="0">
            <a:spAutoFit/>
          </a:bodyPr>
          <a:lstStyle/>
          <a:p>
            <a:pPr algn="l"/>
            <a:r>
              <a:rPr lang="en-AU" sz="1800" b="1" i="0" dirty="0">
                <a:solidFill>
                  <a:srgbClr val="1B75BC"/>
                </a:solidFill>
                <a:latin typeface="NexusSans-Bold" pitchFamily="2" charset="77"/>
              </a:rPr>
              <a:t>Time</a:t>
            </a:r>
          </a:p>
        </p:txBody>
      </p:sp>
      <p:sp>
        <p:nvSpPr>
          <p:cNvPr id="20" name="Right Triangle 19">
            <a:extLst>
              <a:ext uri="{FF2B5EF4-FFF2-40B4-BE49-F238E27FC236}">
                <a16:creationId xmlns:a16="http://schemas.microsoft.com/office/drawing/2014/main" id="{560264DF-2B80-4247-A755-953077050706}"/>
              </a:ext>
            </a:extLst>
          </p:cNvPr>
          <p:cNvSpPr/>
          <p:nvPr userDrawn="1"/>
        </p:nvSpPr>
        <p:spPr>
          <a:xfrm>
            <a:off x="201479" y="734081"/>
            <a:ext cx="2313123" cy="557964"/>
          </a:xfrm>
          <a:prstGeom prst="rtTriangl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9" name="TextBox 18">
            <a:extLst>
              <a:ext uri="{FF2B5EF4-FFF2-40B4-BE49-F238E27FC236}">
                <a16:creationId xmlns:a16="http://schemas.microsoft.com/office/drawing/2014/main" id="{B268DF09-78C8-E349-8055-8480D2B0ABBB}"/>
              </a:ext>
            </a:extLst>
          </p:cNvPr>
          <p:cNvSpPr txBox="1"/>
          <p:nvPr userDrawn="1"/>
        </p:nvSpPr>
        <p:spPr>
          <a:xfrm>
            <a:off x="201479" y="981075"/>
            <a:ext cx="1550127" cy="338554"/>
          </a:xfrm>
          <a:prstGeom prst="rect">
            <a:avLst/>
          </a:prstGeom>
          <a:noFill/>
        </p:spPr>
        <p:txBody>
          <a:bodyPr wrap="square" rtlCol="0">
            <a:spAutoFit/>
          </a:bodyPr>
          <a:lstStyle/>
          <a:p>
            <a:pPr algn="l"/>
            <a:r>
              <a:rPr lang="en-AU" sz="1600" b="1" i="0" dirty="0">
                <a:solidFill>
                  <a:srgbClr val="1B75BC"/>
                </a:solidFill>
                <a:latin typeface="NexusSans-Bold" pitchFamily="2" charset="77"/>
              </a:rPr>
              <a:t>Action/Impact</a:t>
            </a:r>
          </a:p>
        </p:txBody>
      </p:sp>
    </p:spTree>
    <p:extLst>
      <p:ext uri="{BB962C8B-B14F-4D97-AF65-F5344CB8AC3E}">
        <p14:creationId xmlns:p14="http://schemas.microsoft.com/office/powerpoint/2010/main" val="8418115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Network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64610-A607-EF41-A4FD-609B8B6EC7F8}"/>
              </a:ext>
            </a:extLst>
          </p:cNvPr>
          <p:cNvSpPr>
            <a:spLocks noGrp="1"/>
          </p:cNvSpPr>
          <p:nvPr>
            <p:ph type="title" hasCustomPrompt="1"/>
          </p:nvPr>
        </p:nvSpPr>
        <p:spPr>
          <a:xfrm>
            <a:off x="407989" y="106648"/>
            <a:ext cx="11376025" cy="540544"/>
          </a:xfrm>
        </p:spPr>
        <p:txBody>
          <a:bodyPr>
            <a:normAutofit/>
          </a:bodyPr>
          <a:lstStyle>
            <a:lvl1pPr algn="ctr">
              <a:defRPr sz="2800" b="1" i="0">
                <a:solidFill>
                  <a:srgbClr val="1B75BC"/>
                </a:solidFill>
                <a:latin typeface="NexusSans-Bold" pitchFamily="2" charset="77"/>
              </a:defRPr>
            </a:lvl1pPr>
          </a:lstStyle>
          <a:p>
            <a:r>
              <a:rPr lang="en-US" dirty="0"/>
              <a:t>Click to edit Network Matrix Title</a:t>
            </a:r>
            <a:endParaRPr lang="en-AU" dirty="0"/>
          </a:p>
        </p:txBody>
      </p:sp>
      <p:graphicFrame>
        <p:nvGraphicFramePr>
          <p:cNvPr id="4" name="Table 3">
            <a:extLst>
              <a:ext uri="{FF2B5EF4-FFF2-40B4-BE49-F238E27FC236}">
                <a16:creationId xmlns:a16="http://schemas.microsoft.com/office/drawing/2014/main" id="{9B39C0D4-F160-FD41-9EC7-C58FB6B15D67}"/>
              </a:ext>
            </a:extLst>
          </p:cNvPr>
          <p:cNvGraphicFramePr>
            <a:graphicFrameLocks noGrp="1"/>
          </p:cNvGraphicFramePr>
          <p:nvPr userDrawn="1"/>
        </p:nvGraphicFramePr>
        <p:xfrm>
          <a:off x="407988" y="647192"/>
          <a:ext cx="11376024" cy="5866821"/>
        </p:xfrm>
        <a:graphic>
          <a:graphicData uri="http://schemas.openxmlformats.org/drawingml/2006/table">
            <a:tbl>
              <a:tblPr firstRow="1" bandRow="1">
                <a:tableStyleId>{5940675A-B579-460E-94D1-54222C63F5DA}</a:tableStyleId>
              </a:tblPr>
              <a:tblGrid>
                <a:gridCol w="5688012">
                  <a:extLst>
                    <a:ext uri="{9D8B030D-6E8A-4147-A177-3AD203B41FA5}">
                      <a16:colId xmlns:a16="http://schemas.microsoft.com/office/drawing/2014/main" val="2589276898"/>
                    </a:ext>
                  </a:extLst>
                </a:gridCol>
                <a:gridCol w="5688012">
                  <a:extLst>
                    <a:ext uri="{9D8B030D-6E8A-4147-A177-3AD203B41FA5}">
                      <a16:colId xmlns:a16="http://schemas.microsoft.com/office/drawing/2014/main" val="1509519394"/>
                    </a:ext>
                  </a:extLst>
                </a:gridCol>
              </a:tblGrid>
              <a:tr h="474741">
                <a:tc>
                  <a:txBody>
                    <a:bodyPr/>
                    <a:lstStyle/>
                    <a:p>
                      <a:pPr algn="ctr"/>
                      <a:r>
                        <a:rPr lang="en-AU" sz="2400" b="1" i="0" dirty="0">
                          <a:solidFill>
                            <a:srgbClr val="F58229"/>
                          </a:solidFill>
                          <a:latin typeface="NexusSans-Bold" pitchFamily="2" charset="77"/>
                        </a:rPr>
                        <a:t>Negative</a:t>
                      </a:r>
                    </a:p>
                  </a:txBody>
                  <a:tcPr anchor="ct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AU" sz="2400" b="1" i="0" dirty="0">
                          <a:solidFill>
                            <a:srgbClr val="F58229"/>
                          </a:solidFill>
                          <a:latin typeface="NexusSans-Bold" pitchFamily="2" charset="77"/>
                        </a:rPr>
                        <a:t>Positive</a:t>
                      </a:r>
                    </a:p>
                  </a:txBody>
                  <a:tcPr anchor="ct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0544931"/>
                  </a:ext>
                </a:extLst>
              </a:tr>
              <a:tr h="1797360">
                <a:tc>
                  <a:txBody>
                    <a:bodyPr/>
                    <a:lstStyle/>
                    <a:p>
                      <a:r>
                        <a:rPr lang="en-AU" sz="2000" b="1" i="0" dirty="0">
                          <a:solidFill>
                            <a:srgbClr val="1B75BC"/>
                          </a:solidFill>
                          <a:latin typeface="NexusSans-Bold" pitchFamily="2" charset="77"/>
                        </a:rPr>
                        <a:t>Past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Sans-Bold" pitchFamily="2" charset="77"/>
                        </a:rPr>
                        <a:t>Past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65068943"/>
                  </a:ext>
                </a:extLst>
              </a:tr>
              <a:tr h="1797360">
                <a:tc>
                  <a:txBody>
                    <a:bodyPr/>
                    <a:lstStyle/>
                    <a:p>
                      <a:r>
                        <a:rPr lang="en-AU" sz="2000" b="1" i="0" dirty="0">
                          <a:solidFill>
                            <a:srgbClr val="1B75BC"/>
                          </a:solidFill>
                          <a:latin typeface="NexusSans-Bold" pitchFamily="2" charset="77"/>
                        </a:rPr>
                        <a:t>Present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Sans-Bold" pitchFamily="2" charset="77"/>
                        </a:rPr>
                        <a:t>Present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6027509"/>
                  </a:ext>
                </a:extLst>
              </a:tr>
              <a:tr h="1797360">
                <a:tc>
                  <a:txBody>
                    <a:bodyPr/>
                    <a:lstStyle/>
                    <a:p>
                      <a:r>
                        <a:rPr lang="en-AU" sz="2000" b="1" i="0" dirty="0">
                          <a:solidFill>
                            <a:srgbClr val="1B75BC"/>
                          </a:solidFill>
                          <a:latin typeface="NexusSans-Bold" pitchFamily="2" charset="77"/>
                        </a:rPr>
                        <a:t>Future</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Sans-Bold" pitchFamily="2" charset="77"/>
                        </a:rPr>
                        <a:t>Future</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1267133"/>
                  </a:ext>
                </a:extLst>
              </a:tr>
            </a:tbl>
          </a:graphicData>
        </a:graphic>
      </p:graphicFrame>
      <p:sp>
        <p:nvSpPr>
          <p:cNvPr id="6" name="Text Placeholder 5">
            <a:extLst>
              <a:ext uri="{FF2B5EF4-FFF2-40B4-BE49-F238E27FC236}">
                <a16:creationId xmlns:a16="http://schemas.microsoft.com/office/drawing/2014/main" id="{2473A7F4-6DD1-ED41-A896-018A01272E9D}"/>
              </a:ext>
            </a:extLst>
          </p:cNvPr>
          <p:cNvSpPr>
            <a:spLocks noGrp="1"/>
          </p:cNvSpPr>
          <p:nvPr>
            <p:ph type="body" sz="quarter" idx="10" hasCustomPrompt="1"/>
          </p:nvPr>
        </p:nvSpPr>
        <p:spPr>
          <a:xfrm>
            <a:off x="407989" y="1436690"/>
            <a:ext cx="5688012" cy="1289095"/>
          </a:xfrm>
        </p:spPr>
        <p:txBody>
          <a:bodyPr>
            <a:normAutofit/>
          </a:bodyPr>
          <a:lstStyle>
            <a:lvl1pPr marL="0" indent="0">
              <a:buNone/>
              <a:defRPr sz="1800" b="0" i="1">
                <a:solidFill>
                  <a:schemeClr val="tx1">
                    <a:lumMod val="85000"/>
                    <a:lumOff val="15000"/>
                  </a:schemeClr>
                </a:solidFill>
                <a:latin typeface="NexusSans-Italic" pitchFamily="2" charset="77"/>
              </a:defRPr>
            </a:lvl1pPr>
          </a:lstStyle>
          <a:p>
            <a:pPr lvl="0"/>
            <a:r>
              <a:rPr lang="en-US" dirty="0"/>
              <a:t>Edit Network Matrix text</a:t>
            </a:r>
          </a:p>
        </p:txBody>
      </p:sp>
      <p:sp>
        <p:nvSpPr>
          <p:cNvPr id="7" name="Text Placeholder 5">
            <a:extLst>
              <a:ext uri="{FF2B5EF4-FFF2-40B4-BE49-F238E27FC236}">
                <a16:creationId xmlns:a16="http://schemas.microsoft.com/office/drawing/2014/main" id="{50CFD138-1936-EE4A-986D-84A5FE200FEA}"/>
              </a:ext>
            </a:extLst>
          </p:cNvPr>
          <p:cNvSpPr>
            <a:spLocks noGrp="1"/>
          </p:cNvSpPr>
          <p:nvPr>
            <p:ph type="body" sz="quarter" idx="11" hasCustomPrompt="1"/>
          </p:nvPr>
        </p:nvSpPr>
        <p:spPr>
          <a:xfrm>
            <a:off x="407989" y="3305290"/>
            <a:ext cx="5688012" cy="1289095"/>
          </a:xfrm>
        </p:spPr>
        <p:txBody>
          <a:bodyPr>
            <a:normAutofit/>
          </a:bodyPr>
          <a:lstStyle>
            <a:lvl1pPr marL="0" indent="0">
              <a:buNone/>
              <a:defRPr sz="1800" b="0" i="1">
                <a:solidFill>
                  <a:schemeClr val="tx1">
                    <a:lumMod val="85000"/>
                    <a:lumOff val="15000"/>
                  </a:schemeClr>
                </a:solidFill>
                <a:latin typeface="NexusSans-Italic" pitchFamily="2" charset="77"/>
              </a:defRPr>
            </a:lvl1pPr>
          </a:lstStyle>
          <a:p>
            <a:pPr lvl="0"/>
            <a:r>
              <a:rPr lang="en-US" dirty="0"/>
              <a:t>Edit Network Matrix text</a:t>
            </a:r>
          </a:p>
        </p:txBody>
      </p:sp>
      <p:sp>
        <p:nvSpPr>
          <p:cNvPr id="8" name="Text Placeholder 5">
            <a:extLst>
              <a:ext uri="{FF2B5EF4-FFF2-40B4-BE49-F238E27FC236}">
                <a16:creationId xmlns:a16="http://schemas.microsoft.com/office/drawing/2014/main" id="{6F95F830-21E5-234D-8BB2-827C3C0B31D7}"/>
              </a:ext>
            </a:extLst>
          </p:cNvPr>
          <p:cNvSpPr>
            <a:spLocks noGrp="1"/>
          </p:cNvSpPr>
          <p:nvPr>
            <p:ph type="body" sz="quarter" idx="12" hasCustomPrompt="1"/>
          </p:nvPr>
        </p:nvSpPr>
        <p:spPr>
          <a:xfrm>
            <a:off x="407987" y="5124429"/>
            <a:ext cx="5688012" cy="1289095"/>
          </a:xfrm>
        </p:spPr>
        <p:txBody>
          <a:bodyPr>
            <a:normAutofit/>
          </a:bodyPr>
          <a:lstStyle>
            <a:lvl1pPr marL="0" indent="0">
              <a:buNone/>
              <a:defRPr sz="1800" b="0" i="1">
                <a:solidFill>
                  <a:schemeClr val="tx1">
                    <a:lumMod val="85000"/>
                    <a:lumOff val="15000"/>
                  </a:schemeClr>
                </a:solidFill>
                <a:latin typeface="NexusSans-Italic" pitchFamily="2" charset="77"/>
              </a:defRPr>
            </a:lvl1pPr>
          </a:lstStyle>
          <a:p>
            <a:pPr lvl="0"/>
            <a:r>
              <a:rPr lang="en-US" dirty="0"/>
              <a:t>Edit Network Matrix text</a:t>
            </a:r>
          </a:p>
        </p:txBody>
      </p:sp>
      <p:sp>
        <p:nvSpPr>
          <p:cNvPr id="9" name="Text Placeholder 5">
            <a:extLst>
              <a:ext uri="{FF2B5EF4-FFF2-40B4-BE49-F238E27FC236}">
                <a16:creationId xmlns:a16="http://schemas.microsoft.com/office/drawing/2014/main" id="{771D4625-E1FB-234C-B20F-57E4B1754373}"/>
              </a:ext>
            </a:extLst>
          </p:cNvPr>
          <p:cNvSpPr>
            <a:spLocks noGrp="1"/>
          </p:cNvSpPr>
          <p:nvPr>
            <p:ph type="body" sz="quarter" idx="13" hasCustomPrompt="1"/>
          </p:nvPr>
        </p:nvSpPr>
        <p:spPr>
          <a:xfrm>
            <a:off x="6096002" y="1436690"/>
            <a:ext cx="5688012" cy="1289095"/>
          </a:xfrm>
        </p:spPr>
        <p:txBody>
          <a:bodyPr>
            <a:normAutofit/>
          </a:bodyPr>
          <a:lstStyle>
            <a:lvl1pPr marL="0" indent="0">
              <a:buNone/>
              <a:defRPr sz="1800" b="0" i="1">
                <a:solidFill>
                  <a:schemeClr val="tx1">
                    <a:lumMod val="85000"/>
                    <a:lumOff val="15000"/>
                  </a:schemeClr>
                </a:solidFill>
                <a:latin typeface="NexusSans-Italic" pitchFamily="2" charset="77"/>
              </a:defRPr>
            </a:lvl1pPr>
          </a:lstStyle>
          <a:p>
            <a:pPr lvl="0"/>
            <a:r>
              <a:rPr lang="en-US" dirty="0"/>
              <a:t>Edit Network Matrix text</a:t>
            </a:r>
          </a:p>
        </p:txBody>
      </p:sp>
      <p:sp>
        <p:nvSpPr>
          <p:cNvPr id="10" name="Text Placeholder 5">
            <a:extLst>
              <a:ext uri="{FF2B5EF4-FFF2-40B4-BE49-F238E27FC236}">
                <a16:creationId xmlns:a16="http://schemas.microsoft.com/office/drawing/2014/main" id="{F090B85F-E80A-3D40-8A14-093BC23F9D93}"/>
              </a:ext>
            </a:extLst>
          </p:cNvPr>
          <p:cNvSpPr>
            <a:spLocks noGrp="1"/>
          </p:cNvSpPr>
          <p:nvPr>
            <p:ph type="body" sz="quarter" idx="14" hasCustomPrompt="1"/>
          </p:nvPr>
        </p:nvSpPr>
        <p:spPr>
          <a:xfrm>
            <a:off x="6096002" y="3305290"/>
            <a:ext cx="5688012" cy="1289095"/>
          </a:xfrm>
        </p:spPr>
        <p:txBody>
          <a:bodyPr>
            <a:normAutofit/>
          </a:bodyPr>
          <a:lstStyle>
            <a:lvl1pPr marL="0" indent="0">
              <a:buNone/>
              <a:defRPr sz="1800" b="0" i="1">
                <a:solidFill>
                  <a:schemeClr val="tx1">
                    <a:lumMod val="85000"/>
                    <a:lumOff val="15000"/>
                  </a:schemeClr>
                </a:solidFill>
                <a:latin typeface="NexusSans-Italic" pitchFamily="2" charset="77"/>
              </a:defRPr>
            </a:lvl1pPr>
          </a:lstStyle>
          <a:p>
            <a:pPr lvl="0"/>
            <a:r>
              <a:rPr lang="en-US" dirty="0"/>
              <a:t>Edit Network Matrix text</a:t>
            </a:r>
          </a:p>
        </p:txBody>
      </p:sp>
      <p:sp>
        <p:nvSpPr>
          <p:cNvPr id="11" name="Text Placeholder 5">
            <a:extLst>
              <a:ext uri="{FF2B5EF4-FFF2-40B4-BE49-F238E27FC236}">
                <a16:creationId xmlns:a16="http://schemas.microsoft.com/office/drawing/2014/main" id="{81C60101-6A56-4440-AAF6-748489B16456}"/>
              </a:ext>
            </a:extLst>
          </p:cNvPr>
          <p:cNvSpPr>
            <a:spLocks noGrp="1"/>
          </p:cNvSpPr>
          <p:nvPr>
            <p:ph type="body" sz="quarter" idx="15" hasCustomPrompt="1"/>
          </p:nvPr>
        </p:nvSpPr>
        <p:spPr>
          <a:xfrm>
            <a:off x="6096002" y="5124427"/>
            <a:ext cx="5688012" cy="1289095"/>
          </a:xfrm>
        </p:spPr>
        <p:txBody>
          <a:bodyPr>
            <a:normAutofit/>
          </a:bodyPr>
          <a:lstStyle>
            <a:lvl1pPr marL="0" indent="0">
              <a:buNone/>
              <a:defRPr sz="1800" b="0" i="1">
                <a:solidFill>
                  <a:schemeClr val="tx1">
                    <a:lumMod val="85000"/>
                    <a:lumOff val="15000"/>
                  </a:schemeClr>
                </a:solidFill>
                <a:latin typeface="NexusSans-Italic" pitchFamily="2" charset="77"/>
              </a:defRPr>
            </a:lvl1pPr>
          </a:lstStyle>
          <a:p>
            <a:pPr lvl="0"/>
            <a:r>
              <a:rPr lang="en-US" dirty="0"/>
              <a:t>Edit Network Matrix text</a:t>
            </a:r>
          </a:p>
        </p:txBody>
      </p:sp>
    </p:spTree>
    <p:extLst>
      <p:ext uri="{BB962C8B-B14F-4D97-AF65-F5344CB8AC3E}">
        <p14:creationId xmlns:p14="http://schemas.microsoft.com/office/powerpoint/2010/main" val="2070935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ocial Media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56B82F3-833F-0549-864E-F8319D0C7627}"/>
              </a:ext>
            </a:extLst>
          </p:cNvPr>
          <p:cNvSpPr txBox="1">
            <a:spLocks/>
          </p:cNvSpPr>
          <p:nvPr userDrawn="1"/>
        </p:nvSpPr>
        <p:spPr>
          <a:xfrm>
            <a:off x="2909599" y="2711881"/>
            <a:ext cx="9037074"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dirty="0">
                <a:solidFill>
                  <a:srgbClr val="1B75BC"/>
                </a:solidFill>
              </a:rPr>
              <a:t>Facebook</a:t>
            </a:r>
            <a:br>
              <a:rPr lang="en-US" sz="4400" dirty="0"/>
            </a:br>
            <a:r>
              <a:rPr lang="en-US" sz="4400" dirty="0" err="1">
                <a:solidFill>
                  <a:srgbClr val="F58229"/>
                </a:solidFill>
              </a:rPr>
              <a:t>www.facebook.com</a:t>
            </a:r>
            <a:r>
              <a:rPr lang="en-US" sz="4400" dirty="0">
                <a:solidFill>
                  <a:srgbClr val="F58229"/>
                </a:solidFill>
              </a:rPr>
              <a:t>/</a:t>
            </a:r>
            <a:r>
              <a:rPr lang="en-US" sz="4400" dirty="0" err="1">
                <a:solidFill>
                  <a:srgbClr val="F58229"/>
                </a:solidFill>
              </a:rPr>
              <a:t>SignsOfSafety</a:t>
            </a:r>
            <a:endParaRPr lang="en-AU" sz="4400" dirty="0">
              <a:solidFill>
                <a:srgbClr val="F58229"/>
              </a:solidFill>
            </a:endParaRPr>
          </a:p>
        </p:txBody>
      </p:sp>
      <p:sp>
        <p:nvSpPr>
          <p:cNvPr id="8" name="Title 1">
            <a:extLst>
              <a:ext uri="{FF2B5EF4-FFF2-40B4-BE49-F238E27FC236}">
                <a16:creationId xmlns:a16="http://schemas.microsoft.com/office/drawing/2014/main" id="{2B9C186F-F259-E84F-B842-313C5AF420B6}"/>
              </a:ext>
            </a:extLst>
          </p:cNvPr>
          <p:cNvSpPr txBox="1">
            <a:spLocks/>
          </p:cNvSpPr>
          <p:nvPr userDrawn="1"/>
        </p:nvSpPr>
        <p:spPr>
          <a:xfrm>
            <a:off x="2901852" y="4434426"/>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dirty="0">
                <a:solidFill>
                  <a:srgbClr val="1B75BC"/>
                </a:solidFill>
              </a:rPr>
              <a:t>Twitter</a:t>
            </a:r>
            <a:br>
              <a:rPr lang="en-US" sz="4400" dirty="0"/>
            </a:br>
            <a:r>
              <a:rPr lang="en-US" sz="4400" dirty="0">
                <a:solidFill>
                  <a:srgbClr val="F58229"/>
                </a:solidFill>
              </a:rPr>
              <a:t>@</a:t>
            </a:r>
            <a:r>
              <a:rPr lang="en-US" sz="4400" dirty="0" err="1">
                <a:solidFill>
                  <a:srgbClr val="F58229"/>
                </a:solidFill>
              </a:rPr>
              <a:t>signsofsafety</a:t>
            </a:r>
            <a:endParaRPr lang="en-AU" sz="4400" dirty="0">
              <a:solidFill>
                <a:srgbClr val="F58229"/>
              </a:solidFill>
            </a:endParaRPr>
          </a:p>
        </p:txBody>
      </p:sp>
      <p:sp>
        <p:nvSpPr>
          <p:cNvPr id="10" name="Title 1">
            <a:extLst>
              <a:ext uri="{FF2B5EF4-FFF2-40B4-BE49-F238E27FC236}">
                <a16:creationId xmlns:a16="http://schemas.microsoft.com/office/drawing/2014/main" id="{8C709E8F-29D5-6E48-8534-054C6B1DE134}"/>
              </a:ext>
            </a:extLst>
          </p:cNvPr>
          <p:cNvSpPr txBox="1">
            <a:spLocks/>
          </p:cNvSpPr>
          <p:nvPr userDrawn="1"/>
        </p:nvSpPr>
        <p:spPr>
          <a:xfrm>
            <a:off x="2905725" y="989337"/>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dirty="0">
                <a:solidFill>
                  <a:srgbClr val="1B75BC"/>
                </a:solidFill>
              </a:rPr>
              <a:t>Website</a:t>
            </a:r>
            <a:br>
              <a:rPr lang="en-US" sz="4400" dirty="0"/>
            </a:br>
            <a:r>
              <a:rPr lang="en-US" sz="4400" dirty="0" err="1">
                <a:solidFill>
                  <a:srgbClr val="F58229"/>
                </a:solidFill>
              </a:rPr>
              <a:t>www.signsofsafety.net</a:t>
            </a:r>
            <a:endParaRPr lang="en-AU" sz="4400" dirty="0">
              <a:solidFill>
                <a:srgbClr val="F58229"/>
              </a:solidFill>
            </a:endParaRPr>
          </a:p>
        </p:txBody>
      </p:sp>
    </p:spTree>
    <p:extLst>
      <p:ext uri="{BB962C8B-B14F-4D97-AF65-F5344CB8AC3E}">
        <p14:creationId xmlns:p14="http://schemas.microsoft.com/office/powerpoint/2010/main" val="8367191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8087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nowledge Bank Slide">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3F2DDDF6-CE39-DE4C-85B0-6DC1B702007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949685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Mission Critical Roadmap Layout with Animation Layout">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81CE326E-E14A-F94A-9FD1-C556C5FF469E}"/>
              </a:ext>
            </a:extLst>
          </p:cNvPr>
          <p:cNvSpPr/>
          <p:nvPr userDrawn="1"/>
        </p:nvSpPr>
        <p:spPr>
          <a:xfrm>
            <a:off x="0" y="243549"/>
            <a:ext cx="12192000" cy="584775"/>
          </a:xfrm>
          <a:prstGeom prst="rect">
            <a:avLst/>
          </a:prstGeom>
        </p:spPr>
        <p:txBody>
          <a:bodyPr wrap="square">
            <a:spAutoFit/>
          </a:bodyPr>
          <a:lstStyle/>
          <a:p>
            <a:pPr algn="ctr"/>
            <a:r>
              <a:rPr lang="en-US" sz="3200" b="1" spc="-67" dirty="0">
                <a:solidFill>
                  <a:schemeClr val="accent2"/>
                </a:solidFill>
                <a:latin typeface="NexusSans-Bold" pitchFamily="2" charset="77"/>
              </a:rPr>
              <a:t>Mission Critical Implementation</a:t>
            </a:r>
            <a:endParaRPr lang="en-US" sz="3200" b="1" spc="-67" dirty="0">
              <a:latin typeface="NexusSans-Bold" pitchFamily="2" charset="77"/>
            </a:endParaRPr>
          </a:p>
        </p:txBody>
      </p:sp>
      <p:sp>
        <p:nvSpPr>
          <p:cNvPr id="27" name="Rectangle 26">
            <a:extLst>
              <a:ext uri="{FF2B5EF4-FFF2-40B4-BE49-F238E27FC236}">
                <a16:creationId xmlns:a16="http://schemas.microsoft.com/office/drawing/2014/main" id="{27C8ED9E-9F6A-0C4A-8833-702C2FE343F8}"/>
              </a:ext>
            </a:extLst>
          </p:cNvPr>
          <p:cNvSpPr/>
          <p:nvPr userDrawn="1"/>
        </p:nvSpPr>
        <p:spPr>
          <a:xfrm>
            <a:off x="0" y="738176"/>
            <a:ext cx="12192000" cy="830997"/>
          </a:xfrm>
          <a:prstGeom prst="rect">
            <a:avLst/>
          </a:prstGeom>
        </p:spPr>
        <p:txBody>
          <a:bodyPr wrap="square">
            <a:spAutoFit/>
          </a:bodyPr>
          <a:lstStyle/>
          <a:p>
            <a:pPr algn="ctr"/>
            <a:r>
              <a:rPr lang="en-US" sz="2400" b="1" dirty="0">
                <a:solidFill>
                  <a:schemeClr val="accent2"/>
                </a:solidFill>
                <a:latin typeface="NexusSans-Regular" pitchFamily="2" charset="77"/>
              </a:rPr>
              <a:t>A roadmap of 8 key parts</a:t>
            </a:r>
            <a:endParaRPr lang="en-US" sz="2400" dirty="0">
              <a:solidFill>
                <a:schemeClr val="tx2"/>
              </a:solidFill>
              <a:latin typeface="NexusSans-Regular" pitchFamily="2" charset="77"/>
            </a:endParaRPr>
          </a:p>
          <a:p>
            <a:pPr algn="ctr"/>
            <a:endParaRPr lang="en-US" sz="2400" b="1" dirty="0">
              <a:solidFill>
                <a:schemeClr val="accent2"/>
              </a:solidFill>
            </a:endParaRPr>
          </a:p>
        </p:txBody>
      </p:sp>
      <p:sp>
        <p:nvSpPr>
          <p:cNvPr id="28" name="Rectangle 27">
            <a:extLst>
              <a:ext uri="{FF2B5EF4-FFF2-40B4-BE49-F238E27FC236}">
                <a16:creationId xmlns:a16="http://schemas.microsoft.com/office/drawing/2014/main" id="{3FD98E52-3E30-5548-BE55-21756CE27CB3}"/>
              </a:ext>
            </a:extLst>
          </p:cNvPr>
          <p:cNvSpPr/>
          <p:nvPr userDrawn="1"/>
        </p:nvSpPr>
        <p:spPr>
          <a:xfrm>
            <a:off x="0" y="5294521"/>
            <a:ext cx="12192000" cy="1200329"/>
          </a:xfrm>
          <a:prstGeom prst="rect">
            <a:avLst/>
          </a:prstGeom>
        </p:spPr>
        <p:txBody>
          <a:bodyPr wrap="square">
            <a:spAutoFit/>
          </a:bodyPr>
          <a:lstStyle/>
          <a:p>
            <a:pPr algn="ctr"/>
            <a:r>
              <a:rPr lang="en-US" sz="2400" b="1" dirty="0">
                <a:solidFill>
                  <a:schemeClr val="accent2"/>
                </a:solidFill>
                <a:latin typeface="NexusSans-Bold" pitchFamily="2" charset="77"/>
              </a:rPr>
              <a:t>Implementation involves</a:t>
            </a:r>
            <a:br>
              <a:rPr lang="en-US" sz="2400" b="1" dirty="0">
                <a:solidFill>
                  <a:schemeClr val="accent2"/>
                </a:solidFill>
                <a:latin typeface="NexusSans-Bold" pitchFamily="2" charset="77"/>
              </a:rPr>
            </a:br>
            <a:r>
              <a:rPr lang="en-US" sz="2400" b="1" dirty="0">
                <a:solidFill>
                  <a:schemeClr val="accent2"/>
                </a:solidFill>
                <a:latin typeface="NexusSans-Bold" pitchFamily="2" charset="77"/>
              </a:rPr>
              <a:t>cycles of action learning for </a:t>
            </a:r>
          </a:p>
          <a:p>
            <a:pPr algn="ctr"/>
            <a:r>
              <a:rPr lang="en-US" sz="2400" b="1" dirty="0">
                <a:solidFill>
                  <a:schemeClr val="accent2"/>
                </a:solidFill>
                <a:latin typeface="NexusSans-Bold" pitchFamily="2" charset="77"/>
              </a:rPr>
              <a:t>a learning </a:t>
            </a:r>
            <a:r>
              <a:rPr lang="en-GB" sz="2400" b="1" dirty="0">
                <a:solidFill>
                  <a:schemeClr val="accent2"/>
                </a:solidFill>
                <a:latin typeface="NexusSans-Bold" pitchFamily="2" charset="77"/>
              </a:rPr>
              <a:t>organisation </a:t>
            </a:r>
          </a:p>
        </p:txBody>
      </p:sp>
      <p:sp>
        <p:nvSpPr>
          <p:cNvPr id="29" name="Rectangle 28">
            <a:extLst>
              <a:ext uri="{FF2B5EF4-FFF2-40B4-BE49-F238E27FC236}">
                <a16:creationId xmlns:a16="http://schemas.microsoft.com/office/drawing/2014/main" id="{445CAA09-61DB-7F46-A726-3E058CCDC6E0}"/>
              </a:ext>
            </a:extLst>
          </p:cNvPr>
          <p:cNvSpPr/>
          <p:nvPr userDrawn="1"/>
        </p:nvSpPr>
        <p:spPr>
          <a:xfrm>
            <a:off x="101678" y="2041662"/>
            <a:ext cx="2612572" cy="1569660"/>
          </a:xfrm>
          <a:prstGeom prst="rect">
            <a:avLst/>
          </a:prstGeom>
        </p:spPr>
        <p:txBody>
          <a:bodyPr wrap="square">
            <a:spAutoFit/>
          </a:bodyPr>
          <a:lstStyle/>
          <a:p>
            <a:pPr algn="r"/>
            <a:r>
              <a:rPr lang="en-US" sz="1600" dirty="0">
                <a:solidFill>
                  <a:schemeClr val="tx2"/>
                </a:solidFill>
                <a:latin typeface="NexusSans-Regular" pitchFamily="2" charset="77"/>
              </a:rPr>
              <a:t>• </a:t>
            </a:r>
            <a:r>
              <a:rPr lang="en-US" sz="1600" b="1" dirty="0">
                <a:solidFill>
                  <a:schemeClr val="tx2"/>
                </a:solidFill>
                <a:latin typeface="NexusSans-Regular" pitchFamily="2" charset="77"/>
              </a:rPr>
              <a:t>Signs of Safety </a:t>
            </a:r>
            <a:br>
              <a:rPr lang="en-US" sz="1600" b="1" dirty="0">
                <a:solidFill>
                  <a:schemeClr val="tx2"/>
                </a:solidFill>
                <a:latin typeface="NexusSans-Regular" pitchFamily="2" charset="77"/>
              </a:rPr>
            </a:br>
            <a:r>
              <a:rPr lang="en-US" sz="1600" b="1" dirty="0">
                <a:solidFill>
                  <a:schemeClr val="tx2"/>
                </a:solidFill>
                <a:latin typeface="NexusSans-Regular" pitchFamily="2" charset="77"/>
              </a:rPr>
              <a:t>learning and methods </a:t>
            </a:r>
            <a:r>
              <a:rPr lang="en-US" sz="1600" dirty="0">
                <a:solidFill>
                  <a:schemeClr val="tx2"/>
                </a:solidFill>
                <a:latin typeface="NexusSans-Regular" pitchFamily="2" charset="77"/>
              </a:rPr>
              <a:t>(Appreciative Inquiry, group supervision, learning cases, practice intensives) in the workplace </a:t>
            </a:r>
          </a:p>
        </p:txBody>
      </p:sp>
      <p:sp>
        <p:nvSpPr>
          <p:cNvPr id="30" name="Rectangle 29">
            <a:extLst>
              <a:ext uri="{FF2B5EF4-FFF2-40B4-BE49-F238E27FC236}">
                <a16:creationId xmlns:a16="http://schemas.microsoft.com/office/drawing/2014/main" id="{7BAB6A37-3BD6-6540-BA6A-F867C85D77B2}"/>
              </a:ext>
            </a:extLst>
          </p:cNvPr>
          <p:cNvSpPr/>
          <p:nvPr userDrawn="1"/>
        </p:nvSpPr>
        <p:spPr>
          <a:xfrm>
            <a:off x="852751" y="24963"/>
            <a:ext cx="1795825" cy="1815882"/>
          </a:xfrm>
          <a:prstGeom prst="rect">
            <a:avLst/>
          </a:prstGeom>
        </p:spPr>
        <p:txBody>
          <a:bodyPr wrap="square">
            <a:spAutoFit/>
          </a:bodyPr>
          <a:lstStyle/>
          <a:p>
            <a:pPr algn="r"/>
            <a:r>
              <a:rPr lang="en-US" sz="1600" dirty="0">
                <a:solidFill>
                  <a:schemeClr val="tx2"/>
                </a:solidFill>
                <a:latin typeface="NexusSans-Regular" pitchFamily="2" charset="77"/>
              </a:rPr>
              <a:t>• </a:t>
            </a:r>
            <a:r>
              <a:rPr lang="en-US" sz="1600" b="1" dirty="0">
                <a:solidFill>
                  <a:schemeClr val="tx2"/>
                </a:solidFill>
                <a:latin typeface="NexusSans-Regular" pitchFamily="2" charset="77"/>
              </a:rPr>
              <a:t>Core Training and Coaching </a:t>
            </a:r>
            <a:r>
              <a:rPr lang="en-US" sz="1600" dirty="0">
                <a:solidFill>
                  <a:schemeClr val="tx2"/>
                </a:solidFill>
                <a:latin typeface="NexusSans-Regular" pitchFamily="2" charset="77"/>
              </a:rPr>
              <a:t>(basic, advanced, targeted, and learning and development </a:t>
            </a:r>
            <a:br>
              <a:rPr lang="en-US" sz="1600" dirty="0">
                <a:solidFill>
                  <a:schemeClr val="tx2"/>
                </a:solidFill>
                <a:latin typeface="NexusSans-Regular" pitchFamily="2" charset="77"/>
              </a:rPr>
            </a:br>
            <a:r>
              <a:rPr lang="en-US" sz="1600" dirty="0">
                <a:solidFill>
                  <a:schemeClr val="tx2"/>
                </a:solidFill>
                <a:latin typeface="NexusSans-Regular" pitchFamily="2" charset="77"/>
              </a:rPr>
              <a:t>team trajectory)</a:t>
            </a:r>
          </a:p>
        </p:txBody>
      </p:sp>
      <p:sp>
        <p:nvSpPr>
          <p:cNvPr id="31" name="Rectangle 30">
            <a:extLst>
              <a:ext uri="{FF2B5EF4-FFF2-40B4-BE49-F238E27FC236}">
                <a16:creationId xmlns:a16="http://schemas.microsoft.com/office/drawing/2014/main" id="{540A369D-92FC-3E41-801F-BDD3C823F22D}"/>
              </a:ext>
            </a:extLst>
          </p:cNvPr>
          <p:cNvSpPr/>
          <p:nvPr userDrawn="1"/>
        </p:nvSpPr>
        <p:spPr>
          <a:xfrm>
            <a:off x="37087" y="4199580"/>
            <a:ext cx="2612572" cy="1077218"/>
          </a:xfrm>
          <a:prstGeom prst="rect">
            <a:avLst/>
          </a:prstGeom>
        </p:spPr>
        <p:txBody>
          <a:bodyPr wrap="square">
            <a:spAutoFit/>
          </a:bodyPr>
          <a:lstStyle/>
          <a:p>
            <a:pPr algn="r"/>
            <a:r>
              <a:rPr lang="en-US" sz="1600" dirty="0">
                <a:solidFill>
                  <a:schemeClr val="tx2"/>
                </a:solidFill>
                <a:latin typeface="NexusSans-Regular" pitchFamily="2" charset="77"/>
              </a:rPr>
              <a:t>• </a:t>
            </a:r>
            <a:r>
              <a:rPr lang="en-US" sz="1600" b="1" dirty="0">
                <a:solidFill>
                  <a:schemeClr val="tx2"/>
                </a:solidFill>
                <a:latin typeface="NexusSans-Regular" pitchFamily="2" charset="77"/>
              </a:rPr>
              <a:t>Aligned QA </a:t>
            </a:r>
            <a:r>
              <a:rPr lang="en-US" sz="1600" dirty="0">
                <a:solidFill>
                  <a:schemeClr val="tx2"/>
                </a:solidFill>
                <a:latin typeface="NexusSans-Regular" pitchFamily="2" charset="77"/>
              </a:rPr>
              <a:t>measuring breadth, depth and impact of practice (providing real time feedback loops)</a:t>
            </a:r>
          </a:p>
        </p:txBody>
      </p:sp>
      <p:sp>
        <p:nvSpPr>
          <p:cNvPr id="32" name="Rectangle 31">
            <a:extLst>
              <a:ext uri="{FF2B5EF4-FFF2-40B4-BE49-F238E27FC236}">
                <a16:creationId xmlns:a16="http://schemas.microsoft.com/office/drawing/2014/main" id="{CAE6B3F5-1DD2-3B4F-B815-421382FFB588}"/>
              </a:ext>
            </a:extLst>
          </p:cNvPr>
          <p:cNvSpPr/>
          <p:nvPr userDrawn="1"/>
        </p:nvSpPr>
        <p:spPr>
          <a:xfrm>
            <a:off x="37087" y="5759302"/>
            <a:ext cx="2612572" cy="830997"/>
          </a:xfrm>
          <a:prstGeom prst="rect">
            <a:avLst/>
          </a:prstGeom>
        </p:spPr>
        <p:txBody>
          <a:bodyPr wrap="square">
            <a:spAutoFit/>
          </a:bodyPr>
          <a:lstStyle/>
          <a:p>
            <a:pPr algn="r"/>
            <a:r>
              <a:rPr lang="en-US" sz="1600" dirty="0">
                <a:solidFill>
                  <a:schemeClr val="tx2"/>
                </a:solidFill>
                <a:latin typeface="NexusSans-Regular" pitchFamily="2" charset="77"/>
              </a:rPr>
              <a:t>• </a:t>
            </a:r>
            <a:r>
              <a:rPr lang="en-US" sz="1600" b="1" dirty="0">
                <a:solidFill>
                  <a:schemeClr val="tx2"/>
                </a:solidFill>
                <a:latin typeface="NexusSans-Regular" pitchFamily="2" charset="77"/>
              </a:rPr>
              <a:t>Aligning the IT </a:t>
            </a:r>
            <a:br>
              <a:rPr lang="en-US" sz="1600" dirty="0">
                <a:solidFill>
                  <a:schemeClr val="tx2"/>
                </a:solidFill>
                <a:latin typeface="NexusSans-Regular" pitchFamily="2" charset="77"/>
              </a:rPr>
            </a:br>
            <a:r>
              <a:rPr lang="en-US" sz="1600" dirty="0">
                <a:solidFill>
                  <a:schemeClr val="tx2"/>
                </a:solidFill>
                <a:latin typeface="NexusSans-Regular" pitchFamily="2" charset="77"/>
              </a:rPr>
              <a:t>system over the short and long term</a:t>
            </a:r>
          </a:p>
        </p:txBody>
      </p:sp>
      <p:sp>
        <p:nvSpPr>
          <p:cNvPr id="33" name="Rectangle 32">
            <a:extLst>
              <a:ext uri="{FF2B5EF4-FFF2-40B4-BE49-F238E27FC236}">
                <a16:creationId xmlns:a16="http://schemas.microsoft.com/office/drawing/2014/main" id="{EB157574-0BA6-6D41-80F9-EDDB9BC4CADB}"/>
              </a:ext>
            </a:extLst>
          </p:cNvPr>
          <p:cNvSpPr/>
          <p:nvPr userDrawn="1"/>
        </p:nvSpPr>
        <p:spPr>
          <a:xfrm>
            <a:off x="9480721" y="1740757"/>
            <a:ext cx="2612572" cy="1323439"/>
          </a:xfrm>
          <a:prstGeom prst="rect">
            <a:avLst/>
          </a:prstGeom>
        </p:spPr>
        <p:txBody>
          <a:bodyPr wrap="square">
            <a:spAutoFit/>
          </a:bodyPr>
          <a:lstStyle/>
          <a:p>
            <a:r>
              <a:rPr lang="en-US" sz="1600" dirty="0">
                <a:solidFill>
                  <a:schemeClr val="tx2"/>
                </a:solidFill>
                <a:latin typeface="NexusSans-Regular" pitchFamily="2" charset="77"/>
              </a:rPr>
              <a:t>• </a:t>
            </a:r>
            <a:r>
              <a:rPr lang="en-US" sz="1600" b="1" dirty="0">
                <a:solidFill>
                  <a:schemeClr val="tx2"/>
                </a:solidFill>
                <a:latin typeface="NexusSans-Regular" pitchFamily="2" charset="77"/>
              </a:rPr>
              <a:t>Modelling the Signs of Safety </a:t>
            </a:r>
            <a:r>
              <a:rPr lang="en-US" sz="1600" dirty="0">
                <a:solidFill>
                  <a:schemeClr val="tx2"/>
                </a:solidFill>
                <a:latin typeface="NexusSans-Regular" pitchFamily="2" charset="77"/>
              </a:rPr>
              <a:t>in leadership and connection to practice (working with the leadership development trajectory)</a:t>
            </a:r>
          </a:p>
        </p:txBody>
      </p:sp>
      <p:sp>
        <p:nvSpPr>
          <p:cNvPr id="34" name="Rectangle 33">
            <a:extLst>
              <a:ext uri="{FF2B5EF4-FFF2-40B4-BE49-F238E27FC236}">
                <a16:creationId xmlns:a16="http://schemas.microsoft.com/office/drawing/2014/main" id="{CA89FE0C-7F45-0749-BDAF-ED229CD935F6}"/>
              </a:ext>
            </a:extLst>
          </p:cNvPr>
          <p:cNvSpPr/>
          <p:nvPr userDrawn="1"/>
        </p:nvSpPr>
        <p:spPr>
          <a:xfrm>
            <a:off x="9480721" y="4148827"/>
            <a:ext cx="2612572" cy="1077218"/>
          </a:xfrm>
          <a:prstGeom prst="rect">
            <a:avLst/>
          </a:prstGeom>
        </p:spPr>
        <p:txBody>
          <a:bodyPr wrap="square">
            <a:spAutoFit/>
          </a:bodyPr>
          <a:lstStyle/>
          <a:p>
            <a:r>
              <a:rPr lang="en-US" sz="1600" dirty="0">
                <a:solidFill>
                  <a:schemeClr val="tx2"/>
                </a:solidFill>
                <a:latin typeface="NexusSans-Regular" pitchFamily="2" charset="77"/>
              </a:rPr>
              <a:t>• </a:t>
            </a:r>
            <a:r>
              <a:rPr lang="en-US" sz="1600" b="1" dirty="0">
                <a:solidFill>
                  <a:schemeClr val="tx2"/>
                </a:solidFill>
                <a:latin typeface="NexusSans-Regular" pitchFamily="2" charset="77"/>
              </a:rPr>
              <a:t>Case management processes, the forms and workflows, matching the Signs of Safety practice</a:t>
            </a:r>
          </a:p>
        </p:txBody>
      </p:sp>
      <p:sp>
        <p:nvSpPr>
          <p:cNvPr id="35" name="Rectangle 34">
            <a:extLst>
              <a:ext uri="{FF2B5EF4-FFF2-40B4-BE49-F238E27FC236}">
                <a16:creationId xmlns:a16="http://schemas.microsoft.com/office/drawing/2014/main" id="{9452EDA3-0A60-C64A-BA11-13821FF83C03}"/>
              </a:ext>
            </a:extLst>
          </p:cNvPr>
          <p:cNvSpPr/>
          <p:nvPr userDrawn="1"/>
        </p:nvSpPr>
        <p:spPr>
          <a:xfrm>
            <a:off x="9480721" y="5364969"/>
            <a:ext cx="2612572" cy="830997"/>
          </a:xfrm>
          <a:prstGeom prst="rect">
            <a:avLst/>
          </a:prstGeom>
        </p:spPr>
        <p:txBody>
          <a:bodyPr wrap="square">
            <a:spAutoFit/>
          </a:bodyPr>
          <a:lstStyle/>
          <a:p>
            <a:r>
              <a:rPr lang="en-US" sz="1600" dirty="0">
                <a:solidFill>
                  <a:schemeClr val="tx2"/>
                </a:solidFill>
                <a:latin typeface="NexusSans-Regular" pitchFamily="2" charset="77"/>
              </a:rPr>
              <a:t>• </a:t>
            </a:r>
            <a:r>
              <a:rPr lang="en-US" sz="1600" b="1" dirty="0">
                <a:solidFill>
                  <a:schemeClr val="tx2"/>
                </a:solidFill>
                <a:latin typeface="NexusSans-Regular" pitchFamily="2" charset="77"/>
              </a:rPr>
              <a:t>Partners engaged </a:t>
            </a:r>
            <a:r>
              <a:rPr lang="en-US" sz="1600" dirty="0">
                <a:solidFill>
                  <a:schemeClr val="tx2"/>
                </a:solidFill>
                <a:latin typeface="NexusSans-Regular" pitchFamily="2" charset="77"/>
              </a:rPr>
              <a:t>to understand and work with Signs of Safety </a:t>
            </a:r>
          </a:p>
        </p:txBody>
      </p:sp>
      <p:pic>
        <p:nvPicPr>
          <p:cNvPr id="36" name="Picture 35">
            <a:extLst>
              <a:ext uri="{FF2B5EF4-FFF2-40B4-BE49-F238E27FC236}">
                <a16:creationId xmlns:a16="http://schemas.microsoft.com/office/drawing/2014/main" id="{5038651B-9F85-6948-BF08-07E55BFC12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37" name="Picture 36">
            <a:extLst>
              <a:ext uri="{FF2B5EF4-FFF2-40B4-BE49-F238E27FC236}">
                <a16:creationId xmlns:a16="http://schemas.microsoft.com/office/drawing/2014/main" id="{797715DB-091E-C544-ABD1-86A85DF579A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38" name="Picture 37">
            <a:extLst>
              <a:ext uri="{FF2B5EF4-FFF2-40B4-BE49-F238E27FC236}">
                <a16:creationId xmlns:a16="http://schemas.microsoft.com/office/drawing/2014/main" id="{82ADC1B1-B279-9748-8DA2-73484A9C62E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39" name="Picture 38">
            <a:extLst>
              <a:ext uri="{FF2B5EF4-FFF2-40B4-BE49-F238E27FC236}">
                <a16:creationId xmlns:a16="http://schemas.microsoft.com/office/drawing/2014/main" id="{B8EA0E84-3F7D-624B-A8E8-B0DADA5F1CF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40" name="Picture 39">
            <a:extLst>
              <a:ext uri="{FF2B5EF4-FFF2-40B4-BE49-F238E27FC236}">
                <a16:creationId xmlns:a16="http://schemas.microsoft.com/office/drawing/2014/main" id="{C999BA55-BA3B-4D41-BDDA-E4A57D3A97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41" name="Picture 40">
            <a:extLst>
              <a:ext uri="{FF2B5EF4-FFF2-40B4-BE49-F238E27FC236}">
                <a16:creationId xmlns:a16="http://schemas.microsoft.com/office/drawing/2014/main" id="{F9D4CB76-73C8-AA4A-B2A6-AEF25501666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cxnSp>
        <p:nvCxnSpPr>
          <p:cNvPr id="42" name="Straight Arrow Connector 41">
            <a:extLst>
              <a:ext uri="{FF2B5EF4-FFF2-40B4-BE49-F238E27FC236}">
                <a16:creationId xmlns:a16="http://schemas.microsoft.com/office/drawing/2014/main" id="{370F8488-B6B9-5E4C-BE73-417224F1ECE4}"/>
              </a:ext>
            </a:extLst>
          </p:cNvPr>
          <p:cNvCxnSpPr/>
          <p:nvPr userDrawn="1"/>
        </p:nvCxnSpPr>
        <p:spPr>
          <a:xfrm>
            <a:off x="2715461" y="1381109"/>
            <a:ext cx="985881" cy="719296"/>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D4E0AE7F-4DAE-4E49-99C8-525CBAC5A8EB}"/>
              </a:ext>
            </a:extLst>
          </p:cNvPr>
          <p:cNvCxnSpPr/>
          <p:nvPr userDrawn="1"/>
        </p:nvCxnSpPr>
        <p:spPr>
          <a:xfrm>
            <a:off x="8396132" y="4630896"/>
            <a:ext cx="985883" cy="721217"/>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44E2DC54-F6DE-9C49-8CE2-84974DBBE746}"/>
              </a:ext>
            </a:extLst>
          </p:cNvPr>
          <p:cNvCxnSpPr/>
          <p:nvPr userDrawn="1"/>
        </p:nvCxnSpPr>
        <p:spPr>
          <a:xfrm flipV="1">
            <a:off x="8396132" y="1374594"/>
            <a:ext cx="985883" cy="719325"/>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ABBB3609-2D5C-3642-9340-DA4CA2445D4D}"/>
              </a:ext>
            </a:extLst>
          </p:cNvPr>
          <p:cNvCxnSpPr/>
          <p:nvPr userDrawn="1"/>
        </p:nvCxnSpPr>
        <p:spPr>
          <a:xfrm flipV="1">
            <a:off x="2715459" y="4632787"/>
            <a:ext cx="985883" cy="719325"/>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34B7F744-698A-5B40-A641-068B1720302B}"/>
              </a:ext>
            </a:extLst>
          </p:cNvPr>
          <p:cNvSpPr txBox="1"/>
          <p:nvPr userDrawn="1"/>
        </p:nvSpPr>
        <p:spPr>
          <a:xfrm>
            <a:off x="9458906" y="493378"/>
            <a:ext cx="2334085" cy="410369"/>
          </a:xfrm>
          <a:prstGeom prst="rect">
            <a:avLst/>
          </a:prstGeom>
          <a:noFill/>
        </p:spPr>
        <p:txBody>
          <a:bodyPr wrap="square" rtlCol="0">
            <a:noAutofit/>
          </a:bodyPr>
          <a:lstStyle/>
          <a:p>
            <a:pPr marL="380990" indent="-380990" defTabSz="1219170"/>
            <a:r>
              <a:rPr lang="en-US" sz="1600" dirty="0">
                <a:solidFill>
                  <a:schemeClr val="tx2"/>
                </a:solidFill>
                <a:latin typeface="NexusSans-Regular" pitchFamily="2" charset="77"/>
              </a:rPr>
              <a:t>• </a:t>
            </a:r>
            <a:r>
              <a:rPr lang="en-US" sz="1600" b="1" dirty="0">
                <a:solidFill>
                  <a:schemeClr val="tx2"/>
                </a:solidFill>
                <a:latin typeface="NexusSans-Regular" pitchFamily="2" charset="77"/>
              </a:rPr>
              <a:t>Clear and explicit</a:t>
            </a:r>
          </a:p>
          <a:p>
            <a:pPr marL="380990" indent="-380990" defTabSz="1219170"/>
            <a:r>
              <a:rPr lang="en-US" sz="1600" b="1" dirty="0">
                <a:solidFill>
                  <a:schemeClr val="tx2"/>
                </a:solidFill>
                <a:latin typeface="NexusSans-Regular" pitchFamily="2" charset="77"/>
              </a:rPr>
              <a:t>commitment </a:t>
            </a:r>
            <a:r>
              <a:rPr lang="en-US" sz="1600" dirty="0">
                <a:solidFill>
                  <a:schemeClr val="tx2"/>
                </a:solidFill>
                <a:latin typeface="NexusSans-Regular" pitchFamily="2" charset="77"/>
              </a:rPr>
              <a:t>to the</a:t>
            </a:r>
          </a:p>
          <a:p>
            <a:pPr marL="380990" indent="-380990" defTabSz="1219170"/>
            <a:r>
              <a:rPr lang="en-US" sz="1600" dirty="0">
                <a:solidFill>
                  <a:schemeClr val="tx2"/>
                </a:solidFill>
                <a:latin typeface="NexusSans-Regular" pitchFamily="2" charset="77"/>
              </a:rPr>
              <a:t>practice and</a:t>
            </a:r>
          </a:p>
          <a:p>
            <a:pPr marL="380990" indent="-380990" defTabSz="1219170"/>
            <a:r>
              <a:rPr lang="en-US" sz="1600" dirty="0">
                <a:solidFill>
                  <a:schemeClr val="tx2"/>
                </a:solidFill>
                <a:latin typeface="NexusSans-Regular" pitchFamily="2" charset="77"/>
              </a:rPr>
              <a:t>implementation</a:t>
            </a:r>
          </a:p>
          <a:p>
            <a:pPr marL="380990" indent="-380990" defTabSz="1219170"/>
            <a:endParaRPr lang="en-US" sz="2400" dirty="0"/>
          </a:p>
        </p:txBody>
      </p:sp>
    </p:spTree>
    <p:extLst>
      <p:ext uri="{BB962C8B-B14F-4D97-AF65-F5344CB8AC3E}">
        <p14:creationId xmlns:p14="http://schemas.microsoft.com/office/powerpoint/2010/main" val="177823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43"/>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5"/>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4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1"/>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2"/>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46"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afety Planning Roadmap with Animation">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663DF562-97CD-2B48-92A9-EF2941922D6F}"/>
              </a:ext>
            </a:extLst>
          </p:cNvPr>
          <p:cNvPicPr>
            <a:picLocks noChangeAspect="1"/>
          </p:cNvPicPr>
          <p:nvPr userDrawn="1"/>
        </p:nvPicPr>
        <p:blipFill>
          <a:blip r:embed="rId2"/>
          <a:stretch>
            <a:fillRect/>
          </a:stretch>
        </p:blipFill>
        <p:spPr>
          <a:xfrm>
            <a:off x="7639712" y="1489314"/>
            <a:ext cx="1090168" cy="5197095"/>
          </a:xfrm>
          <a:prstGeom prst="rect">
            <a:avLst/>
          </a:prstGeom>
        </p:spPr>
      </p:pic>
      <p:pic>
        <p:nvPicPr>
          <p:cNvPr id="36" name="Picture 35">
            <a:extLst>
              <a:ext uri="{FF2B5EF4-FFF2-40B4-BE49-F238E27FC236}">
                <a16:creationId xmlns:a16="http://schemas.microsoft.com/office/drawing/2014/main" id="{86FA19C7-A452-7A4E-BC3A-05E92BE5CA25}"/>
              </a:ext>
            </a:extLst>
          </p:cNvPr>
          <p:cNvPicPr>
            <a:picLocks noChangeAspect="1"/>
          </p:cNvPicPr>
          <p:nvPr userDrawn="1"/>
        </p:nvPicPr>
        <p:blipFill>
          <a:blip r:embed="rId3"/>
          <a:stretch>
            <a:fillRect/>
          </a:stretch>
        </p:blipFill>
        <p:spPr>
          <a:xfrm>
            <a:off x="8001889" y="1787971"/>
            <a:ext cx="508000" cy="873760"/>
          </a:xfrm>
          <a:prstGeom prst="rect">
            <a:avLst/>
          </a:prstGeom>
        </p:spPr>
      </p:pic>
      <p:pic>
        <p:nvPicPr>
          <p:cNvPr id="37" name="Picture 36">
            <a:extLst>
              <a:ext uri="{FF2B5EF4-FFF2-40B4-BE49-F238E27FC236}">
                <a16:creationId xmlns:a16="http://schemas.microsoft.com/office/drawing/2014/main" id="{E3FD11CF-DB0C-A74C-8537-72CC7E34E86D}"/>
              </a:ext>
            </a:extLst>
          </p:cNvPr>
          <p:cNvPicPr>
            <a:picLocks noChangeAspect="1"/>
          </p:cNvPicPr>
          <p:nvPr userDrawn="1"/>
        </p:nvPicPr>
        <p:blipFill>
          <a:blip r:embed="rId4"/>
          <a:stretch>
            <a:fillRect/>
          </a:stretch>
        </p:blipFill>
        <p:spPr>
          <a:xfrm>
            <a:off x="7884184" y="2712388"/>
            <a:ext cx="568960" cy="863600"/>
          </a:xfrm>
          <a:prstGeom prst="rect">
            <a:avLst/>
          </a:prstGeom>
        </p:spPr>
      </p:pic>
      <p:pic>
        <p:nvPicPr>
          <p:cNvPr id="38" name="Picture 37">
            <a:extLst>
              <a:ext uri="{FF2B5EF4-FFF2-40B4-BE49-F238E27FC236}">
                <a16:creationId xmlns:a16="http://schemas.microsoft.com/office/drawing/2014/main" id="{07121AE7-EC2C-3944-B129-683BCDB077A8}"/>
              </a:ext>
            </a:extLst>
          </p:cNvPr>
          <p:cNvPicPr>
            <a:picLocks noChangeAspect="1"/>
          </p:cNvPicPr>
          <p:nvPr userDrawn="1"/>
        </p:nvPicPr>
        <p:blipFill>
          <a:blip r:embed="rId5"/>
          <a:stretch>
            <a:fillRect/>
          </a:stretch>
        </p:blipFill>
        <p:spPr>
          <a:xfrm>
            <a:off x="8124095" y="5295903"/>
            <a:ext cx="538480" cy="944880"/>
          </a:xfrm>
          <a:prstGeom prst="rect">
            <a:avLst/>
          </a:prstGeom>
        </p:spPr>
      </p:pic>
      <p:sp>
        <p:nvSpPr>
          <p:cNvPr id="39" name="TextBox 38">
            <a:extLst>
              <a:ext uri="{FF2B5EF4-FFF2-40B4-BE49-F238E27FC236}">
                <a16:creationId xmlns:a16="http://schemas.microsoft.com/office/drawing/2014/main" id="{23F2BAD4-A035-074D-BBF1-0C186872B567}"/>
              </a:ext>
            </a:extLst>
          </p:cNvPr>
          <p:cNvSpPr txBox="1"/>
          <p:nvPr userDrawn="1"/>
        </p:nvSpPr>
        <p:spPr>
          <a:xfrm>
            <a:off x="3454616" y="1455337"/>
            <a:ext cx="3727283" cy="661720"/>
          </a:xfrm>
          <a:prstGeom prst="rect">
            <a:avLst/>
          </a:prstGeom>
          <a:noFill/>
        </p:spPr>
        <p:txBody>
          <a:bodyPr wrap="square" rtlCol="0">
            <a:spAutoFit/>
          </a:bodyPr>
          <a:lstStyle/>
          <a:p>
            <a:pPr marL="228594" indent="-228594">
              <a:buFont typeface="+mj-lt"/>
              <a:buAutoNum type="arabicPeriod" startAt="2"/>
            </a:pPr>
            <a:r>
              <a:rPr lang="en-US" sz="1300" b="1" spc="51" dirty="0">
                <a:latin typeface="DIN 2014" panose="020B0504020202020204" pitchFamily="34" charset="77"/>
                <a:ea typeface="DIN 2014" panose="020B0504020202020204" pitchFamily="34" charset="77"/>
              </a:rPr>
              <a:t>Develop Paired Danger Statements and Safety Goals with Matched Safety Scales</a:t>
            </a:r>
          </a:p>
          <a:p>
            <a:pPr indent="227008"/>
            <a:r>
              <a:rPr lang="en-US" sz="1100" dirty="0">
                <a:latin typeface="DIN 2014" panose="020B0504020202020204" pitchFamily="34" charset="77"/>
                <a:ea typeface="DIN 2014" panose="020B0504020202020204" pitchFamily="34" charset="77"/>
              </a:rPr>
              <a:t>Simple language, understandable to family.</a:t>
            </a:r>
          </a:p>
        </p:txBody>
      </p:sp>
      <p:sp>
        <p:nvSpPr>
          <p:cNvPr id="40" name="TextBox 39">
            <a:extLst>
              <a:ext uri="{FF2B5EF4-FFF2-40B4-BE49-F238E27FC236}">
                <a16:creationId xmlns:a16="http://schemas.microsoft.com/office/drawing/2014/main" id="{AB686819-9B1E-1044-9592-18CD6B4DFA3C}"/>
              </a:ext>
            </a:extLst>
          </p:cNvPr>
          <p:cNvSpPr txBox="1"/>
          <p:nvPr userDrawn="1"/>
        </p:nvSpPr>
        <p:spPr>
          <a:xfrm>
            <a:off x="8883775" y="1467409"/>
            <a:ext cx="5391847" cy="692497"/>
          </a:xfrm>
          <a:prstGeom prst="rect">
            <a:avLst/>
          </a:prstGeom>
          <a:noFill/>
        </p:spPr>
        <p:txBody>
          <a:bodyPr wrap="square" rtlCol="0">
            <a:spAutoFit/>
          </a:bodyPr>
          <a:lstStyle/>
          <a:p>
            <a:r>
              <a:rPr lang="en-US" sz="1300" b="1" spc="51" dirty="0">
                <a:latin typeface="DIN 2014" panose="020B0504020202020204" pitchFamily="34" charset="77"/>
                <a:ea typeface="DIN 2014" panose="020B0504020202020204" pitchFamily="34" charset="77"/>
              </a:rPr>
              <a:t>Harm Matrix</a:t>
            </a:r>
          </a:p>
          <a:p>
            <a:r>
              <a:rPr lang="en-US" sz="1300" b="1" spc="51" dirty="0">
                <a:latin typeface="DIN 2014" panose="020B0504020202020204" pitchFamily="34" charset="77"/>
                <a:ea typeface="DIN 2014" panose="020B0504020202020204" pitchFamily="34" charset="77"/>
              </a:rPr>
              <a:t>Signs of Safety Mapping</a:t>
            </a:r>
          </a:p>
          <a:p>
            <a:r>
              <a:rPr lang="en-US" sz="1300" b="1" spc="51" dirty="0">
                <a:latin typeface="DIN 2014" panose="020B0504020202020204" pitchFamily="34" charset="77"/>
                <a:ea typeface="DIN 2014" panose="020B0504020202020204" pitchFamily="34" charset="77"/>
              </a:rPr>
              <a:t>My Three Houses or equivalent</a:t>
            </a:r>
          </a:p>
        </p:txBody>
      </p:sp>
      <p:sp>
        <p:nvSpPr>
          <p:cNvPr id="41" name="TextBox 40">
            <a:extLst>
              <a:ext uri="{FF2B5EF4-FFF2-40B4-BE49-F238E27FC236}">
                <a16:creationId xmlns:a16="http://schemas.microsoft.com/office/drawing/2014/main" id="{E26BC8A7-658A-1A41-8553-F66021EF53FA}"/>
              </a:ext>
            </a:extLst>
          </p:cNvPr>
          <p:cNvSpPr txBox="1"/>
          <p:nvPr userDrawn="1"/>
        </p:nvSpPr>
        <p:spPr>
          <a:xfrm>
            <a:off x="3454617" y="2141234"/>
            <a:ext cx="4494113" cy="292388"/>
          </a:xfrm>
          <a:prstGeom prst="rect">
            <a:avLst/>
          </a:prstGeom>
          <a:noFill/>
        </p:spPr>
        <p:txBody>
          <a:bodyPr wrap="square" rtlCol="0">
            <a:spAutoFit/>
          </a:bodyPr>
          <a:lstStyle/>
          <a:p>
            <a:pPr marL="228594" indent="-228594">
              <a:buFont typeface="+mj-lt"/>
              <a:buAutoNum type="arabicPeriod" startAt="3"/>
            </a:pPr>
            <a:r>
              <a:rPr lang="en-US" sz="1300" b="1" spc="51" dirty="0">
                <a:latin typeface="DIN 2014" panose="020B0504020202020204" pitchFamily="34" charset="77"/>
                <a:ea typeface="DIN 2014" panose="020B0504020202020204" pitchFamily="34" charset="77"/>
              </a:rPr>
              <a:t>Identify everything constructive in direct parenting</a:t>
            </a:r>
          </a:p>
        </p:txBody>
      </p:sp>
      <p:sp>
        <p:nvSpPr>
          <p:cNvPr id="42" name="TextBox 41">
            <a:extLst>
              <a:ext uri="{FF2B5EF4-FFF2-40B4-BE49-F238E27FC236}">
                <a16:creationId xmlns:a16="http://schemas.microsoft.com/office/drawing/2014/main" id="{7ED731F7-0123-F14F-87B8-57BD4596C78F}"/>
              </a:ext>
            </a:extLst>
          </p:cNvPr>
          <p:cNvSpPr txBox="1"/>
          <p:nvPr userDrawn="1"/>
        </p:nvSpPr>
        <p:spPr>
          <a:xfrm>
            <a:off x="3454618" y="2457799"/>
            <a:ext cx="4457151" cy="292388"/>
          </a:xfrm>
          <a:prstGeom prst="rect">
            <a:avLst/>
          </a:prstGeom>
          <a:noFill/>
        </p:spPr>
        <p:txBody>
          <a:bodyPr wrap="square" rtlCol="0">
            <a:spAutoFit/>
          </a:bodyPr>
          <a:lstStyle/>
          <a:p>
            <a:pPr marL="228594" indent="-228594">
              <a:buFont typeface="+mj-lt"/>
              <a:buAutoNum type="arabicPeriod" startAt="4"/>
            </a:pPr>
            <a:r>
              <a:rPr lang="en-US" sz="1300" b="1" spc="51" dirty="0">
                <a:latin typeface="DIN 2014" panose="020B0504020202020204" pitchFamily="34" charset="77"/>
                <a:ea typeface="DIN 2014" panose="020B0504020202020204" pitchFamily="34" charset="77"/>
              </a:rPr>
              <a:t>Develop Professional bottom-line requirements</a:t>
            </a:r>
          </a:p>
        </p:txBody>
      </p:sp>
      <p:sp>
        <p:nvSpPr>
          <p:cNvPr id="43" name="TextBox 42">
            <a:extLst>
              <a:ext uri="{FF2B5EF4-FFF2-40B4-BE49-F238E27FC236}">
                <a16:creationId xmlns:a16="http://schemas.microsoft.com/office/drawing/2014/main" id="{86663938-9793-4C4C-B726-46DA562005AF}"/>
              </a:ext>
            </a:extLst>
          </p:cNvPr>
          <p:cNvSpPr txBox="1"/>
          <p:nvPr userDrawn="1"/>
        </p:nvSpPr>
        <p:spPr>
          <a:xfrm>
            <a:off x="3454618" y="2774366"/>
            <a:ext cx="5391847" cy="292388"/>
          </a:xfrm>
          <a:prstGeom prst="rect">
            <a:avLst/>
          </a:prstGeom>
          <a:noFill/>
        </p:spPr>
        <p:txBody>
          <a:bodyPr wrap="square" rtlCol="0">
            <a:spAutoFit/>
          </a:bodyPr>
          <a:lstStyle/>
          <a:p>
            <a:pPr marL="228594" indent="-228594">
              <a:buFont typeface="+mj-lt"/>
              <a:buAutoNum type="arabicPeriod" startAt="5"/>
            </a:pPr>
            <a:r>
              <a:rPr lang="en-US" sz="1300" b="1" spc="51" dirty="0">
                <a:latin typeface="DIN 2014" panose="020B0504020202020204" pitchFamily="34" charset="77"/>
                <a:ea typeface="DIN 2014" panose="020B0504020202020204" pitchFamily="34" charset="77"/>
              </a:rPr>
              <a:t>Develop Professional trajectory including timeline</a:t>
            </a:r>
          </a:p>
        </p:txBody>
      </p:sp>
      <p:sp>
        <p:nvSpPr>
          <p:cNvPr id="44" name="TextBox 43">
            <a:extLst>
              <a:ext uri="{FF2B5EF4-FFF2-40B4-BE49-F238E27FC236}">
                <a16:creationId xmlns:a16="http://schemas.microsoft.com/office/drawing/2014/main" id="{799901F2-AA11-364F-94F0-B0212F66C9AA}"/>
              </a:ext>
            </a:extLst>
          </p:cNvPr>
          <p:cNvSpPr txBox="1"/>
          <p:nvPr userDrawn="1"/>
        </p:nvSpPr>
        <p:spPr>
          <a:xfrm>
            <a:off x="3454617" y="3090931"/>
            <a:ext cx="3240123" cy="292388"/>
          </a:xfrm>
          <a:prstGeom prst="rect">
            <a:avLst/>
          </a:prstGeom>
          <a:noFill/>
        </p:spPr>
        <p:txBody>
          <a:bodyPr wrap="square" rtlCol="0">
            <a:spAutoFit/>
          </a:bodyPr>
          <a:lstStyle/>
          <a:p>
            <a:pPr marL="228594" indent="-228594">
              <a:buFont typeface="+mj-lt"/>
              <a:buAutoNum type="arabicPeriod" startAt="6"/>
            </a:pPr>
            <a:r>
              <a:rPr lang="en-US" sz="1300" b="1" spc="51" dirty="0">
                <a:latin typeface="DIN 2014" panose="020B0504020202020204" pitchFamily="34" charset="77"/>
                <a:ea typeface="DIN 2014" panose="020B0504020202020204" pitchFamily="34" charset="77"/>
              </a:rPr>
              <a:t>Build vision of process for family</a:t>
            </a:r>
          </a:p>
        </p:txBody>
      </p:sp>
      <p:pic>
        <p:nvPicPr>
          <p:cNvPr id="45" name="Picture 44">
            <a:extLst>
              <a:ext uri="{FF2B5EF4-FFF2-40B4-BE49-F238E27FC236}">
                <a16:creationId xmlns:a16="http://schemas.microsoft.com/office/drawing/2014/main" id="{B9523A61-D98C-B74A-80AA-1C1D2B93B1B2}"/>
              </a:ext>
            </a:extLst>
          </p:cNvPr>
          <p:cNvPicPr>
            <a:picLocks noChangeAspect="1"/>
          </p:cNvPicPr>
          <p:nvPr userDrawn="1"/>
        </p:nvPicPr>
        <p:blipFill>
          <a:blip r:embed="rId6"/>
          <a:stretch>
            <a:fillRect/>
          </a:stretch>
        </p:blipFill>
        <p:spPr>
          <a:xfrm>
            <a:off x="565171" y="2127157"/>
            <a:ext cx="2247120" cy="3464772"/>
          </a:xfrm>
          <a:prstGeom prst="rect">
            <a:avLst/>
          </a:prstGeom>
        </p:spPr>
      </p:pic>
      <p:sp>
        <p:nvSpPr>
          <p:cNvPr id="46" name="TextBox 45">
            <a:extLst>
              <a:ext uri="{FF2B5EF4-FFF2-40B4-BE49-F238E27FC236}">
                <a16:creationId xmlns:a16="http://schemas.microsoft.com/office/drawing/2014/main" id="{DE31B120-EC42-F342-A336-D17081ADC2AC}"/>
              </a:ext>
            </a:extLst>
          </p:cNvPr>
          <p:cNvSpPr txBox="1"/>
          <p:nvPr userDrawn="1"/>
        </p:nvSpPr>
        <p:spPr>
          <a:xfrm>
            <a:off x="7079168" y="1030288"/>
            <a:ext cx="2266683" cy="523220"/>
          </a:xfrm>
          <a:prstGeom prst="rect">
            <a:avLst/>
          </a:prstGeom>
          <a:noFill/>
        </p:spPr>
        <p:txBody>
          <a:bodyPr wrap="square" rtlCol="0">
            <a:spAutoFit/>
          </a:bodyPr>
          <a:lstStyle/>
          <a:p>
            <a:pPr algn="ctr"/>
            <a:r>
              <a:rPr lang="en-US" sz="1400" b="1" dirty="0">
                <a:solidFill>
                  <a:schemeClr val="accent3"/>
                </a:solidFill>
                <a:latin typeface="DIN 2014" panose="020B0504020202020204" pitchFamily="34" charset="77"/>
                <a:ea typeface="DIN 2014" panose="020B0504020202020204" pitchFamily="34" charset="77"/>
              </a:rPr>
              <a:t>Ongoing</a:t>
            </a:r>
          </a:p>
          <a:p>
            <a:pPr algn="ctr"/>
            <a:r>
              <a:rPr lang="en-US" sz="1400" b="1" dirty="0">
                <a:solidFill>
                  <a:schemeClr val="accent3"/>
                </a:solidFill>
                <a:latin typeface="DIN 2014" panose="020B0504020202020204" pitchFamily="34" charset="77"/>
                <a:ea typeface="DIN 2014" panose="020B0504020202020204" pitchFamily="34" charset="77"/>
              </a:rPr>
              <a:t>Processes</a:t>
            </a:r>
          </a:p>
        </p:txBody>
      </p:sp>
      <p:pic>
        <p:nvPicPr>
          <p:cNvPr id="47" name="Picture 46">
            <a:extLst>
              <a:ext uri="{FF2B5EF4-FFF2-40B4-BE49-F238E27FC236}">
                <a16:creationId xmlns:a16="http://schemas.microsoft.com/office/drawing/2014/main" id="{F06F006E-37B7-0241-9A3D-32775EBA3356}"/>
              </a:ext>
            </a:extLst>
          </p:cNvPr>
          <p:cNvPicPr>
            <a:picLocks noChangeAspect="1"/>
          </p:cNvPicPr>
          <p:nvPr userDrawn="1"/>
        </p:nvPicPr>
        <p:blipFill>
          <a:blip r:embed="rId7"/>
          <a:stretch>
            <a:fillRect/>
          </a:stretch>
        </p:blipFill>
        <p:spPr>
          <a:xfrm>
            <a:off x="8058264" y="3665368"/>
            <a:ext cx="396240" cy="548640"/>
          </a:xfrm>
          <a:prstGeom prst="rect">
            <a:avLst/>
          </a:prstGeom>
        </p:spPr>
      </p:pic>
      <p:sp>
        <p:nvSpPr>
          <p:cNvPr id="48" name="TextBox 47">
            <a:extLst>
              <a:ext uri="{FF2B5EF4-FFF2-40B4-BE49-F238E27FC236}">
                <a16:creationId xmlns:a16="http://schemas.microsoft.com/office/drawing/2014/main" id="{3082D845-3A0A-224D-99BD-8E20F296B345}"/>
              </a:ext>
            </a:extLst>
          </p:cNvPr>
          <p:cNvSpPr txBox="1"/>
          <p:nvPr userDrawn="1"/>
        </p:nvSpPr>
        <p:spPr>
          <a:xfrm>
            <a:off x="3454617" y="3407498"/>
            <a:ext cx="3190636" cy="292388"/>
          </a:xfrm>
          <a:prstGeom prst="rect">
            <a:avLst/>
          </a:prstGeom>
          <a:noFill/>
        </p:spPr>
        <p:txBody>
          <a:bodyPr wrap="square" rtlCol="0">
            <a:spAutoFit/>
          </a:bodyPr>
          <a:lstStyle/>
          <a:p>
            <a:pPr marL="228594" indent="-228594">
              <a:buFont typeface="+mj-lt"/>
              <a:buAutoNum type="arabicPeriod" startAt="7"/>
            </a:pPr>
            <a:r>
              <a:rPr lang="en-US" sz="1300" b="1" spc="51" dirty="0">
                <a:latin typeface="DIN 2014" panose="020B0504020202020204" pitchFamily="34" charset="77"/>
                <a:ea typeface="DIN 2014" panose="020B0504020202020204" pitchFamily="34" charset="77"/>
              </a:rPr>
              <a:t>Build informed network with family</a:t>
            </a:r>
          </a:p>
        </p:txBody>
      </p:sp>
      <p:sp>
        <p:nvSpPr>
          <p:cNvPr id="49" name="TextBox 48">
            <a:extLst>
              <a:ext uri="{FF2B5EF4-FFF2-40B4-BE49-F238E27FC236}">
                <a16:creationId xmlns:a16="http://schemas.microsoft.com/office/drawing/2014/main" id="{8053AE46-6556-CF46-82BB-F3E7FA5E1A1A}"/>
              </a:ext>
            </a:extLst>
          </p:cNvPr>
          <p:cNvSpPr txBox="1"/>
          <p:nvPr userDrawn="1"/>
        </p:nvSpPr>
        <p:spPr>
          <a:xfrm>
            <a:off x="8883775" y="3406689"/>
            <a:ext cx="5391847" cy="269433"/>
          </a:xfrm>
          <a:prstGeom prst="rect">
            <a:avLst/>
          </a:prstGeom>
          <a:noFill/>
        </p:spPr>
        <p:txBody>
          <a:bodyPr wrap="square" rtlCol="0">
            <a:spAutoFit/>
          </a:bodyPr>
          <a:lstStyle/>
          <a:p>
            <a:r>
              <a:rPr lang="en-US" sz="1151" b="1" spc="51" dirty="0">
                <a:latin typeface="DIN 2014" panose="020B0504020202020204" pitchFamily="34" charset="77"/>
                <a:ea typeface="DIN 2014" panose="020B0504020202020204" pitchFamily="34" charset="77"/>
              </a:rPr>
              <a:t>Family Safety Circles, Network-finding Matrix</a:t>
            </a:r>
          </a:p>
        </p:txBody>
      </p:sp>
      <p:sp>
        <p:nvSpPr>
          <p:cNvPr id="50" name="TextBox 49">
            <a:extLst>
              <a:ext uri="{FF2B5EF4-FFF2-40B4-BE49-F238E27FC236}">
                <a16:creationId xmlns:a16="http://schemas.microsoft.com/office/drawing/2014/main" id="{2117C19C-4565-EC44-9EBC-109FAE26054B}"/>
              </a:ext>
            </a:extLst>
          </p:cNvPr>
          <p:cNvSpPr txBox="1"/>
          <p:nvPr userDrawn="1"/>
        </p:nvSpPr>
        <p:spPr>
          <a:xfrm>
            <a:off x="3454617" y="3724063"/>
            <a:ext cx="4457151" cy="292388"/>
          </a:xfrm>
          <a:prstGeom prst="rect">
            <a:avLst/>
          </a:prstGeom>
          <a:noFill/>
        </p:spPr>
        <p:txBody>
          <a:bodyPr wrap="square" rtlCol="0">
            <a:spAutoFit/>
          </a:bodyPr>
          <a:lstStyle/>
          <a:p>
            <a:pPr marL="228594" indent="-228594">
              <a:buFont typeface="+mj-lt"/>
              <a:buAutoNum type="arabicPeriod" startAt="8"/>
            </a:pPr>
            <a:r>
              <a:rPr lang="en-US" sz="1300" b="1" spc="51" dirty="0">
                <a:latin typeface="DIN 2014" panose="020B0504020202020204" pitchFamily="34" charset="77"/>
                <a:ea typeface="DIN 2014" panose="020B0504020202020204" pitchFamily="34" charset="77"/>
              </a:rPr>
              <a:t>Create explanation for children (and everyone else)</a:t>
            </a:r>
          </a:p>
        </p:txBody>
      </p:sp>
      <p:sp>
        <p:nvSpPr>
          <p:cNvPr id="51" name="TextBox 50">
            <a:extLst>
              <a:ext uri="{FF2B5EF4-FFF2-40B4-BE49-F238E27FC236}">
                <a16:creationId xmlns:a16="http://schemas.microsoft.com/office/drawing/2014/main" id="{BD4A32D8-9CDB-274B-B0C0-E18AB8CE6516}"/>
              </a:ext>
            </a:extLst>
          </p:cNvPr>
          <p:cNvSpPr txBox="1"/>
          <p:nvPr userDrawn="1"/>
        </p:nvSpPr>
        <p:spPr>
          <a:xfrm>
            <a:off x="3454617" y="4040630"/>
            <a:ext cx="4457151" cy="1815882"/>
          </a:xfrm>
          <a:prstGeom prst="rect">
            <a:avLst/>
          </a:prstGeom>
          <a:noFill/>
        </p:spPr>
        <p:txBody>
          <a:bodyPr wrap="square" rtlCol="0">
            <a:spAutoFit/>
          </a:bodyPr>
          <a:lstStyle/>
          <a:p>
            <a:pPr marL="228594" indent="-228594">
              <a:buFont typeface="+mj-lt"/>
              <a:buAutoNum type="arabicPeriod" startAt="9"/>
            </a:pPr>
            <a:r>
              <a:rPr lang="en-US" sz="1300" b="1" spc="51" dirty="0">
                <a:latin typeface="DIN 2014" panose="020B0504020202020204" pitchFamily="34" charset="77"/>
                <a:ea typeface="DIN 2014" panose="020B0504020202020204" pitchFamily="34" charset="77"/>
              </a:rPr>
              <a:t>Build Safety Plan with parents and network</a:t>
            </a:r>
          </a:p>
          <a:p>
            <a:pPr indent="227008"/>
            <a:r>
              <a:rPr lang="en-US" sz="1100" dirty="0">
                <a:latin typeface="DIN 2014" panose="020B0504020202020204" pitchFamily="34" charset="77"/>
                <a:ea typeface="DIN 2014" panose="020B0504020202020204" pitchFamily="34" charset="77"/>
              </a:rPr>
              <a:t>Successive process where family </a:t>
            </a:r>
            <a:r>
              <a:rPr lang="en-US" sz="1100" b="1" dirty="0">
                <a:latin typeface="DIN 2014" panose="020B0504020202020204" pitchFamily="34" charset="77"/>
                <a:ea typeface="DIN 2014" panose="020B0504020202020204" pitchFamily="34" charset="77"/>
              </a:rPr>
              <a:t>demonstrates</a:t>
            </a:r>
            <a:r>
              <a:rPr lang="en-US" sz="1100" dirty="0">
                <a:latin typeface="DIN 2014" panose="020B0504020202020204" pitchFamily="34" charset="77"/>
                <a:ea typeface="DIN 2014" panose="020B0504020202020204" pitchFamily="34" charset="77"/>
              </a:rPr>
              <a:t> over time they can </a:t>
            </a:r>
          </a:p>
          <a:p>
            <a:pPr indent="227008"/>
            <a:r>
              <a:rPr lang="en-US" sz="1100" dirty="0">
                <a:latin typeface="DIN 2014" panose="020B0504020202020204" pitchFamily="34" charset="77"/>
                <a:ea typeface="DIN 2014" panose="020B0504020202020204" pitchFamily="34" charset="77"/>
              </a:rPr>
              <a:t>make children safe, regular review — honouring success and </a:t>
            </a:r>
          </a:p>
          <a:p>
            <a:pPr marL="227008"/>
            <a:r>
              <a:rPr lang="en-US" sz="1100" dirty="0">
                <a:latin typeface="DIN 2014" panose="020B0504020202020204" pitchFamily="34" charset="77"/>
                <a:ea typeface="DIN 2014" panose="020B0504020202020204" pitchFamily="34" charset="77"/>
              </a:rPr>
              <a:t>utilising struggles. All participants should rate safety at each</a:t>
            </a:r>
            <a:br>
              <a:rPr lang="en-US" sz="1100" dirty="0">
                <a:latin typeface="DIN 2014" panose="020B0504020202020204" pitchFamily="34" charset="77"/>
                <a:ea typeface="DIN 2014" panose="020B0504020202020204" pitchFamily="34" charset="77"/>
              </a:rPr>
            </a:br>
            <a:r>
              <a:rPr lang="en-US" sz="1100" dirty="0">
                <a:latin typeface="DIN 2014" panose="020B0504020202020204" pitchFamily="34" charset="77"/>
                <a:ea typeface="DIN 2014" panose="020B0504020202020204" pitchFamily="34" charset="77"/>
              </a:rPr>
              <a:t>meeting using the safety scales.</a:t>
            </a:r>
          </a:p>
          <a:p>
            <a:pPr indent="227008"/>
            <a:endParaRPr lang="en-US" sz="1100" dirty="0">
              <a:latin typeface="DIN 2014" panose="020B0504020202020204" pitchFamily="34" charset="77"/>
              <a:ea typeface="DIN 2014" panose="020B0504020202020204" pitchFamily="34" charset="77"/>
            </a:endParaRPr>
          </a:p>
          <a:p>
            <a:pPr indent="227008"/>
            <a:r>
              <a:rPr lang="en-US" sz="1100" dirty="0">
                <a:latin typeface="DIN 2014" panose="020B0504020202020204" pitchFamily="34" charset="77"/>
                <a:ea typeface="DIN 2014" panose="020B0504020202020204" pitchFamily="34" charset="77"/>
              </a:rPr>
              <a:t>Need to dig into critical issues — dynamics, triggers and </a:t>
            </a:r>
          </a:p>
          <a:p>
            <a:pPr indent="227008"/>
            <a:r>
              <a:rPr lang="en-US" sz="1100" dirty="0">
                <a:latin typeface="DIN 2014" panose="020B0504020202020204" pitchFamily="34" charset="77"/>
                <a:ea typeface="DIN 2014" panose="020B0504020202020204" pitchFamily="34" charset="77"/>
              </a:rPr>
              <a:t>stressful times that make abuse/neglect more likely. The family </a:t>
            </a:r>
          </a:p>
          <a:p>
            <a:pPr indent="227008"/>
            <a:r>
              <a:rPr lang="en-US" sz="1100" b="1" dirty="0">
                <a:latin typeface="DIN 2014" panose="020B0504020202020204" pitchFamily="34" charset="77"/>
                <a:ea typeface="DIN 2014" panose="020B0504020202020204" pitchFamily="34" charset="77"/>
              </a:rPr>
              <a:t>must</a:t>
            </a:r>
            <a:r>
              <a:rPr lang="en-US" sz="1100" dirty="0">
                <a:latin typeface="DIN 2014" panose="020B0504020202020204" pitchFamily="34" charset="77"/>
                <a:ea typeface="DIN 2014" panose="020B0504020202020204" pitchFamily="34" charset="77"/>
              </a:rPr>
              <a:t> either come up with or fully own all rules. ‘Denial’ issues </a:t>
            </a:r>
          </a:p>
          <a:p>
            <a:pPr indent="227008"/>
            <a:r>
              <a:rPr lang="en-US" sz="1100" dirty="0">
                <a:latin typeface="DIN 2014" panose="020B0504020202020204" pitchFamily="34" charset="77"/>
                <a:ea typeface="DIN 2014" panose="020B0504020202020204" pitchFamily="34" charset="77"/>
              </a:rPr>
              <a:t>must be dealt with throughout.</a:t>
            </a:r>
          </a:p>
        </p:txBody>
      </p:sp>
      <p:sp>
        <p:nvSpPr>
          <p:cNvPr id="52" name="TextBox 51">
            <a:extLst>
              <a:ext uri="{FF2B5EF4-FFF2-40B4-BE49-F238E27FC236}">
                <a16:creationId xmlns:a16="http://schemas.microsoft.com/office/drawing/2014/main" id="{DC2EF4A3-1F72-6B40-BD09-DF67A1BA000E}"/>
              </a:ext>
            </a:extLst>
          </p:cNvPr>
          <p:cNvSpPr txBox="1"/>
          <p:nvPr userDrawn="1"/>
        </p:nvSpPr>
        <p:spPr>
          <a:xfrm>
            <a:off x="8883775" y="3734904"/>
            <a:ext cx="5391847" cy="292388"/>
          </a:xfrm>
          <a:prstGeom prst="rect">
            <a:avLst/>
          </a:prstGeom>
          <a:noFill/>
        </p:spPr>
        <p:txBody>
          <a:bodyPr wrap="square" rtlCol="0">
            <a:spAutoFit/>
          </a:bodyPr>
          <a:lstStyle/>
          <a:p>
            <a:r>
              <a:rPr lang="en-US" sz="1300" b="1" spc="51" dirty="0">
                <a:latin typeface="DIN 2014" panose="020B0504020202020204" pitchFamily="34" charset="77"/>
                <a:ea typeface="DIN 2014" panose="020B0504020202020204" pitchFamily="34" charset="77"/>
              </a:rPr>
              <a:t>Words and Pictures</a:t>
            </a:r>
          </a:p>
        </p:txBody>
      </p:sp>
      <p:sp>
        <p:nvSpPr>
          <p:cNvPr id="53" name="TextBox 52">
            <a:extLst>
              <a:ext uri="{FF2B5EF4-FFF2-40B4-BE49-F238E27FC236}">
                <a16:creationId xmlns:a16="http://schemas.microsoft.com/office/drawing/2014/main" id="{0074005B-B897-7645-A709-6699F2DA81A6}"/>
              </a:ext>
            </a:extLst>
          </p:cNvPr>
          <p:cNvSpPr txBox="1"/>
          <p:nvPr userDrawn="1"/>
        </p:nvSpPr>
        <p:spPr>
          <a:xfrm>
            <a:off x="8883775" y="4048468"/>
            <a:ext cx="5391847" cy="1308050"/>
          </a:xfrm>
          <a:prstGeom prst="rect">
            <a:avLst/>
          </a:prstGeom>
          <a:noFill/>
        </p:spPr>
        <p:txBody>
          <a:bodyPr wrap="square" rtlCol="0">
            <a:spAutoFit/>
          </a:bodyPr>
          <a:lstStyle/>
          <a:p>
            <a:r>
              <a:rPr lang="en-US" sz="1300" b="1" spc="51" dirty="0">
                <a:latin typeface="DIN 2014" panose="020B0504020202020204" pitchFamily="34" charset="77"/>
                <a:ea typeface="DIN 2014" panose="020B0504020202020204" pitchFamily="34" charset="77"/>
              </a:rPr>
              <a:t>Regular Review Meetings</a:t>
            </a:r>
          </a:p>
          <a:p>
            <a:r>
              <a:rPr lang="en-US" sz="1100" dirty="0">
                <a:latin typeface="DIN 2014" panose="020B0504020202020204" pitchFamily="34" charset="77"/>
                <a:ea typeface="DIN 2014" panose="020B0504020202020204" pitchFamily="34" charset="77"/>
              </a:rPr>
              <a:t>Family and network must be given the</a:t>
            </a:r>
          </a:p>
          <a:p>
            <a:r>
              <a:rPr lang="en-US" sz="1100" dirty="0">
                <a:latin typeface="DIN 2014" panose="020B0504020202020204" pitchFamily="34" charset="77"/>
                <a:ea typeface="DIN 2014" panose="020B0504020202020204" pitchFamily="34" charset="77"/>
              </a:rPr>
              <a:t>opportunity to fail so they can demonstrate</a:t>
            </a:r>
          </a:p>
          <a:p>
            <a:r>
              <a:rPr lang="en-US" sz="1100" dirty="0">
                <a:latin typeface="DIN 2014" panose="020B0504020202020204" pitchFamily="34" charset="77"/>
                <a:ea typeface="DIN 2014" panose="020B0504020202020204" pitchFamily="34" charset="77"/>
              </a:rPr>
              <a:t>success, usually through an </a:t>
            </a:r>
          </a:p>
          <a:p>
            <a:r>
              <a:rPr lang="en-US" sz="1100" dirty="0">
                <a:latin typeface="DIN 2014" panose="020B0504020202020204" pitchFamily="34" charset="77"/>
                <a:ea typeface="DIN 2014" panose="020B0504020202020204" pitchFamily="34" charset="77"/>
              </a:rPr>
              <a:t>increasing process of contact. Professionals must</a:t>
            </a:r>
          </a:p>
          <a:p>
            <a:r>
              <a:rPr lang="en-US" sz="1100" dirty="0">
                <a:latin typeface="DIN 2014" panose="020B0504020202020204" pitchFamily="34" charset="77"/>
                <a:ea typeface="DIN 2014" panose="020B0504020202020204" pitchFamily="34" charset="77"/>
              </a:rPr>
              <a:t>be mindful of the risk and manage this together </a:t>
            </a:r>
            <a:br>
              <a:rPr lang="en-US" sz="1100" dirty="0">
                <a:latin typeface="DIN 2014" panose="020B0504020202020204" pitchFamily="34" charset="77"/>
                <a:ea typeface="DIN 2014" panose="020B0504020202020204" pitchFamily="34" charset="77"/>
              </a:rPr>
            </a:br>
            <a:r>
              <a:rPr lang="en-US" sz="1100" dirty="0">
                <a:latin typeface="DIN 2014" panose="020B0504020202020204" pitchFamily="34" charset="77"/>
                <a:ea typeface="DIN 2014" panose="020B0504020202020204" pitchFamily="34" charset="77"/>
              </a:rPr>
              <a:t>with the family.</a:t>
            </a:r>
          </a:p>
        </p:txBody>
      </p:sp>
      <p:sp>
        <p:nvSpPr>
          <p:cNvPr id="54" name="TextBox 53">
            <a:extLst>
              <a:ext uri="{FF2B5EF4-FFF2-40B4-BE49-F238E27FC236}">
                <a16:creationId xmlns:a16="http://schemas.microsoft.com/office/drawing/2014/main" id="{F62DC217-0B32-FC45-8A55-E3281D48F140}"/>
              </a:ext>
            </a:extLst>
          </p:cNvPr>
          <p:cNvSpPr txBox="1"/>
          <p:nvPr userDrawn="1"/>
        </p:nvSpPr>
        <p:spPr>
          <a:xfrm>
            <a:off x="3454616" y="6197255"/>
            <a:ext cx="4077635" cy="292388"/>
          </a:xfrm>
          <a:prstGeom prst="rect">
            <a:avLst/>
          </a:prstGeom>
          <a:noFill/>
        </p:spPr>
        <p:txBody>
          <a:bodyPr wrap="square" rtlCol="0">
            <a:spAutoFit/>
          </a:bodyPr>
          <a:lstStyle/>
          <a:p>
            <a:pPr marL="228594" indent="-228594">
              <a:buFont typeface="+mj-lt"/>
              <a:buAutoNum type="arabicPeriod" startAt="11"/>
            </a:pPr>
            <a:r>
              <a:rPr lang="en-US" sz="1300" b="1" spc="51" dirty="0">
                <a:latin typeface="DIN 2014" panose="020B0504020202020204" pitchFamily="34" charset="77"/>
                <a:ea typeface="DIN 2014" panose="020B0504020202020204" pitchFamily="34" charset="77"/>
              </a:rPr>
              <a:t>Monitoring by Professionals and network</a:t>
            </a:r>
          </a:p>
        </p:txBody>
      </p:sp>
      <p:sp>
        <p:nvSpPr>
          <p:cNvPr id="55" name="TextBox 54">
            <a:extLst>
              <a:ext uri="{FF2B5EF4-FFF2-40B4-BE49-F238E27FC236}">
                <a16:creationId xmlns:a16="http://schemas.microsoft.com/office/drawing/2014/main" id="{20113B37-28C3-2848-BDAE-8E8A3D5FB759}"/>
              </a:ext>
            </a:extLst>
          </p:cNvPr>
          <p:cNvSpPr txBox="1"/>
          <p:nvPr userDrawn="1"/>
        </p:nvSpPr>
        <p:spPr>
          <a:xfrm>
            <a:off x="3454616" y="5880689"/>
            <a:ext cx="2448285" cy="292388"/>
          </a:xfrm>
          <a:prstGeom prst="rect">
            <a:avLst/>
          </a:prstGeom>
          <a:noFill/>
        </p:spPr>
        <p:txBody>
          <a:bodyPr wrap="square" rtlCol="0">
            <a:spAutoFit/>
          </a:bodyPr>
          <a:lstStyle/>
          <a:p>
            <a:pPr marL="228594" indent="-228594">
              <a:buFont typeface="+mj-lt"/>
              <a:buAutoNum type="arabicPeriod" startAt="10"/>
            </a:pPr>
            <a:r>
              <a:rPr lang="en-US" sz="1300" b="1" spc="51" dirty="0">
                <a:latin typeface="DIN 2014" panose="020B0504020202020204" pitchFamily="34" charset="77"/>
                <a:ea typeface="DIN 2014" panose="020B0504020202020204" pitchFamily="34" charset="77"/>
              </a:rPr>
              <a:t>Involve child</a:t>
            </a:r>
          </a:p>
        </p:txBody>
      </p:sp>
      <p:sp>
        <p:nvSpPr>
          <p:cNvPr id="56" name="TextBox 55">
            <a:extLst>
              <a:ext uri="{FF2B5EF4-FFF2-40B4-BE49-F238E27FC236}">
                <a16:creationId xmlns:a16="http://schemas.microsoft.com/office/drawing/2014/main" id="{C8D7E644-79B7-E240-B0D0-4F8BC2AFB6FF}"/>
              </a:ext>
            </a:extLst>
          </p:cNvPr>
          <p:cNvSpPr txBox="1"/>
          <p:nvPr userDrawn="1"/>
        </p:nvSpPr>
        <p:spPr>
          <a:xfrm>
            <a:off x="8883775" y="5875830"/>
            <a:ext cx="5391847" cy="461665"/>
          </a:xfrm>
          <a:prstGeom prst="rect">
            <a:avLst/>
          </a:prstGeom>
          <a:noFill/>
        </p:spPr>
        <p:txBody>
          <a:bodyPr wrap="square" rtlCol="0">
            <a:spAutoFit/>
          </a:bodyPr>
          <a:lstStyle/>
          <a:p>
            <a:r>
              <a:rPr lang="en-US" sz="1300" b="1" spc="51" dirty="0">
                <a:latin typeface="DIN 2014" panose="020B0504020202020204" pitchFamily="34" charset="77"/>
                <a:ea typeface="DIN 2014" panose="020B0504020202020204" pitchFamily="34" charset="77"/>
              </a:rPr>
              <a:t>Safety Journal, Safety Object</a:t>
            </a:r>
          </a:p>
          <a:p>
            <a:r>
              <a:rPr lang="en-US" sz="1100" dirty="0">
                <a:latin typeface="DIN 2014" panose="020B0504020202020204" pitchFamily="34" charset="77"/>
                <a:ea typeface="DIN 2014" panose="020B0504020202020204" pitchFamily="34" charset="77"/>
              </a:rPr>
              <a:t>Practice Rehearsals of Rules</a:t>
            </a:r>
          </a:p>
        </p:txBody>
      </p:sp>
      <p:sp>
        <p:nvSpPr>
          <p:cNvPr id="57" name="TextBox 56">
            <a:extLst>
              <a:ext uri="{FF2B5EF4-FFF2-40B4-BE49-F238E27FC236}">
                <a16:creationId xmlns:a16="http://schemas.microsoft.com/office/drawing/2014/main" id="{5D20AFB6-B4F0-3049-96B3-D5150A7D7AAE}"/>
              </a:ext>
            </a:extLst>
          </p:cNvPr>
          <p:cNvSpPr txBox="1"/>
          <p:nvPr userDrawn="1"/>
        </p:nvSpPr>
        <p:spPr>
          <a:xfrm>
            <a:off x="3454616" y="6513826"/>
            <a:ext cx="3617827" cy="292388"/>
          </a:xfrm>
          <a:prstGeom prst="rect">
            <a:avLst/>
          </a:prstGeom>
          <a:noFill/>
        </p:spPr>
        <p:txBody>
          <a:bodyPr wrap="square" rtlCol="0">
            <a:spAutoFit/>
          </a:bodyPr>
          <a:lstStyle/>
          <a:p>
            <a:pPr marL="228594" indent="-228594">
              <a:buFont typeface="+mj-lt"/>
              <a:buAutoNum type="arabicPeriod" startAt="12"/>
            </a:pPr>
            <a:r>
              <a:rPr lang="en-US" sz="1300" b="1" spc="51" dirty="0">
                <a:latin typeface="DIN 2014" panose="020B0504020202020204" pitchFamily="34" charset="77"/>
                <a:ea typeface="DIN 2014" panose="020B0504020202020204" pitchFamily="34" charset="77"/>
              </a:rPr>
              <a:t>Create final child-centred Safety Plan</a:t>
            </a:r>
          </a:p>
        </p:txBody>
      </p:sp>
      <p:sp>
        <p:nvSpPr>
          <p:cNvPr id="58" name="TextBox 57">
            <a:extLst>
              <a:ext uri="{FF2B5EF4-FFF2-40B4-BE49-F238E27FC236}">
                <a16:creationId xmlns:a16="http://schemas.microsoft.com/office/drawing/2014/main" id="{CC5D01B6-8AA8-9B49-909D-10E3355165C1}"/>
              </a:ext>
            </a:extLst>
          </p:cNvPr>
          <p:cNvSpPr txBox="1"/>
          <p:nvPr userDrawn="1"/>
        </p:nvSpPr>
        <p:spPr>
          <a:xfrm>
            <a:off x="8883775" y="6507417"/>
            <a:ext cx="5391847" cy="292388"/>
          </a:xfrm>
          <a:prstGeom prst="rect">
            <a:avLst/>
          </a:prstGeom>
          <a:noFill/>
        </p:spPr>
        <p:txBody>
          <a:bodyPr wrap="square" rtlCol="0">
            <a:spAutoFit/>
          </a:bodyPr>
          <a:lstStyle/>
          <a:p>
            <a:r>
              <a:rPr lang="en-US" sz="1300" b="1" spc="51" dirty="0">
                <a:latin typeface="DIN 2014" panose="020B0504020202020204" pitchFamily="34" charset="77"/>
                <a:ea typeface="DIN 2014" panose="020B0504020202020204" pitchFamily="34" charset="77"/>
              </a:rPr>
              <a:t>Child-focused Safety Plan</a:t>
            </a:r>
          </a:p>
        </p:txBody>
      </p:sp>
      <p:sp>
        <p:nvSpPr>
          <p:cNvPr id="59" name="Rectangle 58">
            <a:extLst>
              <a:ext uri="{FF2B5EF4-FFF2-40B4-BE49-F238E27FC236}">
                <a16:creationId xmlns:a16="http://schemas.microsoft.com/office/drawing/2014/main" id="{A8B8154F-1ED1-9A45-8F2F-870EB410D1B6}"/>
              </a:ext>
            </a:extLst>
          </p:cNvPr>
          <p:cNvSpPr/>
          <p:nvPr userDrawn="1"/>
        </p:nvSpPr>
        <p:spPr>
          <a:xfrm>
            <a:off x="0" y="2"/>
            <a:ext cx="12192000" cy="47696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351"/>
          </a:p>
        </p:txBody>
      </p:sp>
      <p:sp>
        <p:nvSpPr>
          <p:cNvPr id="60" name="Rectangle 59">
            <a:extLst>
              <a:ext uri="{FF2B5EF4-FFF2-40B4-BE49-F238E27FC236}">
                <a16:creationId xmlns:a16="http://schemas.microsoft.com/office/drawing/2014/main" id="{EB31B592-F648-F945-B1E1-7A6611356DE3}"/>
              </a:ext>
            </a:extLst>
          </p:cNvPr>
          <p:cNvSpPr/>
          <p:nvPr userDrawn="1"/>
        </p:nvSpPr>
        <p:spPr>
          <a:xfrm>
            <a:off x="0" y="477306"/>
            <a:ext cx="12192000" cy="470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61" name="TextBox 60">
            <a:extLst>
              <a:ext uri="{FF2B5EF4-FFF2-40B4-BE49-F238E27FC236}">
                <a16:creationId xmlns:a16="http://schemas.microsoft.com/office/drawing/2014/main" id="{CF9F44FB-3B38-3447-8252-5B1C99500656}"/>
              </a:ext>
            </a:extLst>
          </p:cNvPr>
          <p:cNvSpPr txBox="1"/>
          <p:nvPr userDrawn="1"/>
        </p:nvSpPr>
        <p:spPr>
          <a:xfrm>
            <a:off x="2527652" y="46416"/>
            <a:ext cx="7125789" cy="461665"/>
          </a:xfrm>
          <a:prstGeom prst="rect">
            <a:avLst/>
          </a:prstGeom>
          <a:noFill/>
        </p:spPr>
        <p:txBody>
          <a:bodyPr wrap="square" rtlCol="0">
            <a:spAutoFit/>
          </a:bodyPr>
          <a:lstStyle/>
          <a:p>
            <a:pPr algn="ctr"/>
            <a:r>
              <a:rPr lang="en-US" sz="2400" b="1" dirty="0">
                <a:solidFill>
                  <a:schemeClr val="bg1"/>
                </a:solidFill>
                <a:latin typeface="DIN 2014" panose="020B0504020202020204" pitchFamily="34" charset="77"/>
                <a:ea typeface="DIN 2014" panose="020B0504020202020204" pitchFamily="34" charset="77"/>
              </a:rPr>
              <a:t>SAFETY PLANNING ROADMAP</a:t>
            </a:r>
          </a:p>
        </p:txBody>
      </p:sp>
      <p:sp>
        <p:nvSpPr>
          <p:cNvPr id="62" name="TextBox 61">
            <a:extLst>
              <a:ext uri="{FF2B5EF4-FFF2-40B4-BE49-F238E27FC236}">
                <a16:creationId xmlns:a16="http://schemas.microsoft.com/office/drawing/2014/main" id="{4C2C0C9D-8489-6843-9624-A97F9150CAA6}"/>
              </a:ext>
            </a:extLst>
          </p:cNvPr>
          <p:cNvSpPr txBox="1"/>
          <p:nvPr userDrawn="1"/>
        </p:nvSpPr>
        <p:spPr>
          <a:xfrm>
            <a:off x="937535" y="575570"/>
            <a:ext cx="1454184" cy="338554"/>
          </a:xfrm>
          <a:prstGeom prst="rect">
            <a:avLst/>
          </a:prstGeom>
          <a:noFill/>
        </p:spPr>
        <p:txBody>
          <a:bodyPr wrap="square" rtlCol="0">
            <a:spAutoFit/>
          </a:bodyPr>
          <a:lstStyle/>
          <a:p>
            <a:pPr algn="ctr"/>
            <a:r>
              <a:rPr lang="en-US" sz="1600" b="1" dirty="0">
                <a:latin typeface="DIN 2014" panose="020B0504020202020204" pitchFamily="34" charset="77"/>
                <a:ea typeface="DIN 2014" panose="020B0504020202020204" pitchFamily="34" charset="77"/>
              </a:rPr>
              <a:t>WHAT</a:t>
            </a:r>
          </a:p>
        </p:txBody>
      </p:sp>
      <p:sp>
        <p:nvSpPr>
          <p:cNvPr id="63" name="TextBox 62">
            <a:extLst>
              <a:ext uri="{FF2B5EF4-FFF2-40B4-BE49-F238E27FC236}">
                <a16:creationId xmlns:a16="http://schemas.microsoft.com/office/drawing/2014/main" id="{14979B85-C441-5148-A45E-8A70FAB27FBD}"/>
              </a:ext>
            </a:extLst>
          </p:cNvPr>
          <p:cNvSpPr txBox="1"/>
          <p:nvPr userDrawn="1"/>
        </p:nvSpPr>
        <p:spPr>
          <a:xfrm>
            <a:off x="5381923" y="458661"/>
            <a:ext cx="1454184" cy="507831"/>
          </a:xfrm>
          <a:prstGeom prst="rect">
            <a:avLst/>
          </a:prstGeom>
          <a:noFill/>
        </p:spPr>
        <p:txBody>
          <a:bodyPr wrap="square" rtlCol="0">
            <a:spAutoFit/>
          </a:bodyPr>
          <a:lstStyle/>
          <a:p>
            <a:pPr algn="ctr"/>
            <a:r>
              <a:rPr lang="en-US" sz="1600" b="1" dirty="0">
                <a:latin typeface="DIN 2014" panose="020B0504020202020204" pitchFamily="34" charset="77"/>
                <a:ea typeface="DIN 2014" panose="020B0504020202020204" pitchFamily="34" charset="77"/>
              </a:rPr>
              <a:t>HOW</a:t>
            </a:r>
          </a:p>
          <a:p>
            <a:pPr algn="ctr"/>
            <a:r>
              <a:rPr lang="en-US" sz="1100" dirty="0">
                <a:latin typeface="DIN 2014" panose="020B0504020202020204" pitchFamily="34" charset="77"/>
                <a:ea typeface="DIN 2014" panose="020B0504020202020204" pitchFamily="34" charset="77"/>
              </a:rPr>
              <a:t>(STEPS)</a:t>
            </a:r>
          </a:p>
        </p:txBody>
      </p:sp>
      <p:sp>
        <p:nvSpPr>
          <p:cNvPr id="64" name="TextBox 63">
            <a:extLst>
              <a:ext uri="{FF2B5EF4-FFF2-40B4-BE49-F238E27FC236}">
                <a16:creationId xmlns:a16="http://schemas.microsoft.com/office/drawing/2014/main" id="{EDAF3459-CCF5-5D4F-884C-0D2D92EBF16C}"/>
              </a:ext>
            </a:extLst>
          </p:cNvPr>
          <p:cNvSpPr txBox="1"/>
          <p:nvPr userDrawn="1"/>
        </p:nvSpPr>
        <p:spPr>
          <a:xfrm>
            <a:off x="9802235" y="448837"/>
            <a:ext cx="1454184" cy="507831"/>
          </a:xfrm>
          <a:prstGeom prst="rect">
            <a:avLst/>
          </a:prstGeom>
          <a:noFill/>
        </p:spPr>
        <p:txBody>
          <a:bodyPr wrap="square" rtlCol="0">
            <a:spAutoFit/>
          </a:bodyPr>
          <a:lstStyle/>
          <a:p>
            <a:pPr algn="ctr"/>
            <a:r>
              <a:rPr lang="en-US" sz="1600" b="1" dirty="0">
                <a:latin typeface="DIN 2014" panose="020B0504020202020204" pitchFamily="34" charset="77"/>
                <a:ea typeface="DIN 2014" panose="020B0504020202020204" pitchFamily="34" charset="77"/>
              </a:rPr>
              <a:t>TOOLS</a:t>
            </a:r>
          </a:p>
          <a:p>
            <a:pPr algn="ctr"/>
            <a:r>
              <a:rPr lang="en-US" sz="1100" dirty="0">
                <a:latin typeface="DIN 2014" panose="020B0504020202020204" pitchFamily="34" charset="77"/>
                <a:ea typeface="DIN 2014" panose="020B0504020202020204" pitchFamily="34" charset="77"/>
              </a:rPr>
              <a:t>(METHODS)</a:t>
            </a:r>
          </a:p>
        </p:txBody>
      </p:sp>
      <p:sp>
        <p:nvSpPr>
          <p:cNvPr id="65" name="TextBox 64">
            <a:extLst>
              <a:ext uri="{FF2B5EF4-FFF2-40B4-BE49-F238E27FC236}">
                <a16:creationId xmlns:a16="http://schemas.microsoft.com/office/drawing/2014/main" id="{D003F10E-641A-484D-B191-67BADF1CE46D}"/>
              </a:ext>
            </a:extLst>
          </p:cNvPr>
          <p:cNvSpPr txBox="1"/>
          <p:nvPr userDrawn="1"/>
        </p:nvSpPr>
        <p:spPr>
          <a:xfrm>
            <a:off x="303113" y="1132920"/>
            <a:ext cx="2751093" cy="954107"/>
          </a:xfrm>
          <a:prstGeom prst="rect">
            <a:avLst/>
          </a:prstGeom>
          <a:noFill/>
        </p:spPr>
        <p:txBody>
          <a:bodyPr wrap="square" rtlCol="0">
            <a:spAutoFit/>
          </a:bodyPr>
          <a:lstStyle/>
          <a:p>
            <a:pPr algn="ctr"/>
            <a:r>
              <a:rPr lang="en-US" sz="1200" b="1" dirty="0">
                <a:latin typeface="DIN 2014" panose="020B0504020202020204" pitchFamily="34" charset="77"/>
                <a:ea typeface="DIN 2014" panose="020B0504020202020204" pitchFamily="34" charset="77"/>
              </a:rPr>
              <a:t>DANGER STATEMENTS</a:t>
            </a:r>
          </a:p>
          <a:p>
            <a:pPr algn="ctr"/>
            <a:r>
              <a:rPr lang="en-US" sz="1100" b="1" dirty="0">
                <a:latin typeface="DIN 2014" panose="020B0504020202020204" pitchFamily="34" charset="77"/>
                <a:ea typeface="DIN 2014" panose="020B0504020202020204" pitchFamily="34" charset="77"/>
              </a:rPr>
              <a:t>What</a:t>
            </a:r>
            <a:r>
              <a:rPr lang="en-US" sz="1100" dirty="0">
                <a:latin typeface="DIN 2014" panose="020B0504020202020204" pitchFamily="34" charset="77"/>
                <a:ea typeface="DIN 2014" panose="020B0504020202020204" pitchFamily="34" charset="77"/>
              </a:rPr>
              <a:t> Children’s Services is worried will</a:t>
            </a:r>
          </a:p>
          <a:p>
            <a:pPr algn="ctr"/>
            <a:r>
              <a:rPr lang="en-US" sz="1100" dirty="0">
                <a:latin typeface="DIN 2014" panose="020B0504020202020204" pitchFamily="34" charset="77"/>
                <a:ea typeface="DIN 2014" panose="020B0504020202020204" pitchFamily="34" charset="77"/>
              </a:rPr>
              <a:t>happen to the child if</a:t>
            </a:r>
          </a:p>
          <a:p>
            <a:pPr algn="ctr"/>
            <a:r>
              <a:rPr lang="en-US" sz="1100" dirty="0">
                <a:latin typeface="DIN 2014" panose="020B0504020202020204" pitchFamily="34" charset="77"/>
                <a:ea typeface="DIN 2014" panose="020B0504020202020204" pitchFamily="34" charset="77"/>
              </a:rPr>
              <a:t>nothing changes (the problem that</a:t>
            </a:r>
          </a:p>
          <a:p>
            <a:pPr algn="ctr"/>
            <a:r>
              <a:rPr lang="en-US" sz="1100" dirty="0">
                <a:latin typeface="DIN 2014" panose="020B0504020202020204" pitchFamily="34" charset="77"/>
                <a:ea typeface="DIN 2014" panose="020B0504020202020204" pitchFamily="34" charset="77"/>
              </a:rPr>
              <a:t>has to be solved)</a:t>
            </a:r>
          </a:p>
        </p:txBody>
      </p:sp>
      <p:sp>
        <p:nvSpPr>
          <p:cNvPr id="66" name="TextBox 65">
            <a:extLst>
              <a:ext uri="{FF2B5EF4-FFF2-40B4-BE49-F238E27FC236}">
                <a16:creationId xmlns:a16="http://schemas.microsoft.com/office/drawing/2014/main" id="{CB241E68-05D6-B849-A690-933599FB6BF5}"/>
              </a:ext>
            </a:extLst>
          </p:cNvPr>
          <p:cNvSpPr txBox="1"/>
          <p:nvPr userDrawn="1"/>
        </p:nvSpPr>
        <p:spPr>
          <a:xfrm>
            <a:off x="195807" y="5713879"/>
            <a:ext cx="3026203" cy="954107"/>
          </a:xfrm>
          <a:prstGeom prst="rect">
            <a:avLst/>
          </a:prstGeom>
          <a:noFill/>
        </p:spPr>
        <p:txBody>
          <a:bodyPr wrap="square" rtlCol="0">
            <a:spAutoFit/>
          </a:bodyPr>
          <a:lstStyle/>
          <a:p>
            <a:pPr algn="ctr"/>
            <a:r>
              <a:rPr lang="en-US" sz="1200" b="1" dirty="0">
                <a:latin typeface="DIN 2014" panose="020B0504020202020204" pitchFamily="34" charset="77"/>
                <a:ea typeface="DIN 2014" panose="020B0504020202020204" pitchFamily="34" charset="77"/>
              </a:rPr>
              <a:t>SAFETY GOALS</a:t>
            </a:r>
          </a:p>
          <a:p>
            <a:pPr algn="ctr"/>
            <a:r>
              <a:rPr lang="en-US" sz="1100" b="1" dirty="0">
                <a:latin typeface="DIN 2014" panose="020B0504020202020204" pitchFamily="34" charset="77"/>
                <a:ea typeface="DIN 2014" panose="020B0504020202020204" pitchFamily="34" charset="77"/>
              </a:rPr>
              <a:t>What</a:t>
            </a:r>
            <a:r>
              <a:rPr lang="en-US" sz="1100" dirty="0">
                <a:latin typeface="DIN 2014" panose="020B0504020202020204" pitchFamily="34" charset="77"/>
                <a:ea typeface="DIN 2014" panose="020B0504020202020204" pitchFamily="34" charset="77"/>
              </a:rPr>
              <a:t> Children’s Services needs to see</a:t>
            </a:r>
          </a:p>
          <a:p>
            <a:pPr algn="ctr"/>
            <a:r>
              <a:rPr lang="en-US" sz="1100" dirty="0">
                <a:latin typeface="DIN 2014" panose="020B0504020202020204" pitchFamily="34" charset="77"/>
                <a:ea typeface="DIN 2014" panose="020B0504020202020204" pitchFamily="34" charset="77"/>
              </a:rPr>
              <a:t>to know the child is safe</a:t>
            </a:r>
          </a:p>
          <a:p>
            <a:pPr algn="ctr"/>
            <a:r>
              <a:rPr lang="en-US" sz="1100" dirty="0">
                <a:latin typeface="DIN 2014" panose="020B0504020202020204" pitchFamily="34" charset="77"/>
                <a:ea typeface="DIN 2014" panose="020B0504020202020204" pitchFamily="34" charset="77"/>
              </a:rPr>
              <a:t>and they can close the case</a:t>
            </a:r>
          </a:p>
          <a:p>
            <a:pPr algn="ctr"/>
            <a:r>
              <a:rPr lang="en-US" sz="1100" dirty="0">
                <a:latin typeface="DIN 2014" panose="020B0504020202020204" pitchFamily="34" charset="77"/>
                <a:ea typeface="DIN 2014" panose="020B0504020202020204" pitchFamily="34" charset="77"/>
              </a:rPr>
              <a:t>(not services)</a:t>
            </a:r>
          </a:p>
        </p:txBody>
      </p:sp>
      <p:sp>
        <p:nvSpPr>
          <p:cNvPr id="67" name="TextBox 66">
            <a:extLst>
              <a:ext uri="{FF2B5EF4-FFF2-40B4-BE49-F238E27FC236}">
                <a16:creationId xmlns:a16="http://schemas.microsoft.com/office/drawing/2014/main" id="{09BDB9C2-65F2-7F42-B9E8-C8299F861BE8}"/>
              </a:ext>
            </a:extLst>
          </p:cNvPr>
          <p:cNvSpPr txBox="1"/>
          <p:nvPr userDrawn="1"/>
        </p:nvSpPr>
        <p:spPr>
          <a:xfrm>
            <a:off x="3454617" y="1138770"/>
            <a:ext cx="3159975" cy="292388"/>
          </a:xfrm>
          <a:prstGeom prst="rect">
            <a:avLst/>
          </a:prstGeom>
          <a:noFill/>
        </p:spPr>
        <p:txBody>
          <a:bodyPr wrap="square" rtlCol="0">
            <a:spAutoFit/>
          </a:bodyPr>
          <a:lstStyle/>
          <a:p>
            <a:pPr marL="228594" indent="-228594">
              <a:buFont typeface="+mj-lt"/>
              <a:buAutoNum type="arabicPeriod"/>
            </a:pPr>
            <a:r>
              <a:rPr lang="en-US" sz="1300" b="1" spc="51" dirty="0">
                <a:latin typeface="DIN 2014" panose="020B0504020202020204" pitchFamily="34" charset="77"/>
                <a:ea typeface="DIN 2014" panose="020B0504020202020204" pitchFamily="34" charset="77"/>
              </a:rPr>
              <a:t>Preparations with Professionals</a:t>
            </a:r>
          </a:p>
        </p:txBody>
      </p:sp>
      <p:pic>
        <p:nvPicPr>
          <p:cNvPr id="68" name="Picture 67">
            <a:extLst>
              <a:ext uri="{FF2B5EF4-FFF2-40B4-BE49-F238E27FC236}">
                <a16:creationId xmlns:a16="http://schemas.microsoft.com/office/drawing/2014/main" id="{0E604A33-5B78-6241-9E9C-938F4A72A70E}"/>
              </a:ext>
            </a:extLst>
          </p:cNvPr>
          <p:cNvPicPr>
            <a:picLocks noChangeAspect="1"/>
          </p:cNvPicPr>
          <p:nvPr userDrawn="1"/>
        </p:nvPicPr>
        <p:blipFill>
          <a:blip r:embed="rId8"/>
          <a:stretch>
            <a:fillRect/>
          </a:stretch>
        </p:blipFill>
        <p:spPr>
          <a:xfrm>
            <a:off x="7970651" y="4248503"/>
            <a:ext cx="640080" cy="955040"/>
          </a:xfrm>
          <a:prstGeom prst="rect">
            <a:avLst/>
          </a:prstGeom>
        </p:spPr>
      </p:pic>
      <p:cxnSp>
        <p:nvCxnSpPr>
          <p:cNvPr id="69" name="Straight Connector 68">
            <a:extLst>
              <a:ext uri="{FF2B5EF4-FFF2-40B4-BE49-F238E27FC236}">
                <a16:creationId xmlns:a16="http://schemas.microsoft.com/office/drawing/2014/main" id="{33618106-DD36-784C-AA09-126115C170BD}"/>
              </a:ext>
            </a:extLst>
          </p:cNvPr>
          <p:cNvCxnSpPr>
            <a:cxnSpLocks/>
          </p:cNvCxnSpPr>
          <p:nvPr userDrawn="1"/>
        </p:nvCxnSpPr>
        <p:spPr>
          <a:xfrm>
            <a:off x="3393512" y="947568"/>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4BFADBF-0794-7F46-9FF1-00DB6D15DA73}"/>
              </a:ext>
            </a:extLst>
          </p:cNvPr>
          <p:cNvCxnSpPr>
            <a:cxnSpLocks/>
          </p:cNvCxnSpPr>
          <p:nvPr userDrawn="1"/>
        </p:nvCxnSpPr>
        <p:spPr>
          <a:xfrm>
            <a:off x="8796497" y="928763"/>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id="{3FE3ADC8-0B65-F143-AFD0-5D6776AF8A87}"/>
              </a:ext>
            </a:extLst>
          </p:cNvPr>
          <p:cNvSpPr txBox="1"/>
          <p:nvPr userDrawn="1"/>
        </p:nvSpPr>
        <p:spPr>
          <a:xfrm>
            <a:off x="8883775" y="2779411"/>
            <a:ext cx="5391847" cy="492443"/>
          </a:xfrm>
          <a:prstGeom prst="rect">
            <a:avLst/>
          </a:prstGeom>
          <a:noFill/>
        </p:spPr>
        <p:txBody>
          <a:bodyPr wrap="square" rtlCol="0">
            <a:spAutoFit/>
          </a:bodyPr>
          <a:lstStyle/>
          <a:p>
            <a:r>
              <a:rPr lang="en-US" sz="1300" b="1" spc="51" dirty="0">
                <a:latin typeface="DIN 2014" panose="020B0504020202020204" pitchFamily="34" charset="77"/>
                <a:ea typeface="DIN 2014" panose="020B0504020202020204" pitchFamily="34" charset="77"/>
              </a:rPr>
              <a:t>Signs of Safety Trajectory &amp; Timeline</a:t>
            </a:r>
          </a:p>
          <a:p>
            <a:r>
              <a:rPr lang="en-US" sz="1300" b="1" spc="51" dirty="0">
                <a:latin typeface="DIN 2014" panose="020B0504020202020204" pitchFamily="34" charset="77"/>
                <a:ea typeface="DIN 2014" panose="020B0504020202020204" pitchFamily="34" charset="77"/>
              </a:rPr>
              <a:t>Safety Journal</a:t>
            </a:r>
          </a:p>
        </p:txBody>
      </p:sp>
      <p:sp>
        <p:nvSpPr>
          <p:cNvPr id="72" name="TextBox 71">
            <a:extLst>
              <a:ext uri="{FF2B5EF4-FFF2-40B4-BE49-F238E27FC236}">
                <a16:creationId xmlns:a16="http://schemas.microsoft.com/office/drawing/2014/main" id="{676AC2EA-1CC5-CA41-8185-43D1E8DAECD1}"/>
              </a:ext>
            </a:extLst>
          </p:cNvPr>
          <p:cNvSpPr txBox="1"/>
          <p:nvPr userDrawn="1"/>
        </p:nvSpPr>
        <p:spPr>
          <a:xfrm>
            <a:off x="-307928" y="6659373"/>
            <a:ext cx="4023360" cy="215444"/>
          </a:xfrm>
          <a:prstGeom prst="rect">
            <a:avLst/>
          </a:prstGeom>
          <a:noFill/>
        </p:spPr>
        <p:txBody>
          <a:bodyPr wrap="square" rtlCol="0">
            <a:spAutoFit/>
          </a:bodyPr>
          <a:lstStyle/>
          <a:p>
            <a:pPr algn="ctr"/>
            <a:r>
              <a:rPr lang="en-US" sz="800" dirty="0">
                <a:latin typeface="DIN 2014 Narrow Light" panose="020B0406020202020204" pitchFamily="34" charset="77"/>
                <a:ea typeface="DIN 2014 Narrow Light" panose="020B0406020202020204" pitchFamily="34" charset="77"/>
              </a:rPr>
              <a:t>© 2019 Resolutions Consultancy</a:t>
            </a:r>
          </a:p>
        </p:txBody>
      </p:sp>
    </p:spTree>
    <p:extLst>
      <p:ext uri="{BB962C8B-B14F-4D97-AF65-F5344CB8AC3E}">
        <p14:creationId xmlns:p14="http://schemas.microsoft.com/office/powerpoint/2010/main" val="9536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71"/>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8"/>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0"/>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5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53"/>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55"/>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56"/>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54"/>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57"/>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6" grpId="0"/>
      <p:bldP spid="48" grpId="0"/>
      <p:bldP spid="49" grpId="0"/>
      <p:bldP spid="50" grpId="0"/>
      <p:bldP spid="51" grpId="0"/>
      <p:bldP spid="52" grpId="0"/>
      <p:bldP spid="53" grpId="0"/>
      <p:bldP spid="54" grpId="0"/>
      <p:bldP spid="55" grpId="0"/>
      <p:bldP spid="56" grpId="0"/>
      <p:bldP spid="57" grpId="0"/>
      <p:bldP spid="58" grpId="0"/>
      <p:bldP spid="67" grpId="0"/>
      <p:bldP spid="71"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47F1B4-8FA5-AF4A-B29F-E02207E4535A}"/>
              </a:ext>
            </a:extLst>
          </p:cNvPr>
          <p:cNvSpPr>
            <a:spLocks noGrp="1"/>
          </p:cNvSpPr>
          <p:nvPr>
            <p:ph type="title"/>
          </p:nvPr>
        </p:nvSpPr>
        <p:spPr>
          <a:xfrm>
            <a:off x="2895600" y="983457"/>
            <a:ext cx="8458200" cy="1325563"/>
          </a:xfrm>
          <a:prstGeom prst="rect">
            <a:avLst/>
          </a:prstGeom>
        </p:spPr>
        <p:txBody>
          <a:bodyPr vert="horz" lIns="91440" tIns="45720" rIns="91440" bIns="45720" rtlCol="0" anchor="ctr">
            <a:normAutofit/>
          </a:bodyPr>
          <a:lstStyle/>
          <a:p>
            <a:r>
              <a:rPr lang="en-US"/>
              <a:t>Click to edit Master title style</a:t>
            </a:r>
            <a:endParaRPr lang="en-AU" dirty="0"/>
          </a:p>
        </p:txBody>
      </p:sp>
      <p:sp>
        <p:nvSpPr>
          <p:cNvPr id="3" name="Text Placeholder 2">
            <a:extLst>
              <a:ext uri="{FF2B5EF4-FFF2-40B4-BE49-F238E27FC236}">
                <a16:creationId xmlns:a16="http://schemas.microsoft.com/office/drawing/2014/main" id="{3611C4C7-9784-1D42-82EE-1BE2DADD6C81}"/>
              </a:ext>
            </a:extLst>
          </p:cNvPr>
          <p:cNvSpPr>
            <a:spLocks noGrp="1"/>
          </p:cNvSpPr>
          <p:nvPr>
            <p:ph type="body" idx="1"/>
          </p:nvPr>
        </p:nvSpPr>
        <p:spPr>
          <a:xfrm>
            <a:off x="2895600" y="2334778"/>
            <a:ext cx="8458201" cy="343495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Rectangle 6">
            <a:extLst>
              <a:ext uri="{FF2B5EF4-FFF2-40B4-BE49-F238E27FC236}">
                <a16:creationId xmlns:a16="http://schemas.microsoft.com/office/drawing/2014/main" id="{AB4A4DFB-0EF4-0B46-858A-AB518469F436}"/>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453F2571-187F-9D4C-8603-19BE467D412F}"/>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Footer Placeholder 4">
            <a:extLst>
              <a:ext uri="{FF2B5EF4-FFF2-40B4-BE49-F238E27FC236}">
                <a16:creationId xmlns:a16="http://schemas.microsoft.com/office/drawing/2014/main" id="{33907DB4-4FDB-C949-A234-6885801C288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bg1"/>
                </a:solidFill>
                <a:latin typeface="NexusSans-Regular" pitchFamily="2" charset="77"/>
              </a:defRPr>
            </a:lvl1pPr>
          </a:lstStyle>
          <a:p>
            <a:r>
              <a:rPr lang="en-AU" dirty="0"/>
              <a:t>© 2019 Elia International Ltd</a:t>
            </a:r>
          </a:p>
        </p:txBody>
      </p:sp>
      <p:pic>
        <p:nvPicPr>
          <p:cNvPr id="10" name="Picture 9" descr="A close up of a logo&#10;&#10;Description automatically generated">
            <a:extLst>
              <a:ext uri="{FF2B5EF4-FFF2-40B4-BE49-F238E27FC236}">
                <a16:creationId xmlns:a16="http://schemas.microsoft.com/office/drawing/2014/main" id="{14B098D7-FF88-684C-896F-56D6B944D850}"/>
              </a:ext>
            </a:extLst>
          </p:cNvPr>
          <p:cNvPicPr>
            <a:picLocks noChangeAspect="1"/>
          </p:cNvPicPr>
          <p:nvPr userDrawn="1"/>
        </p:nvPicPr>
        <p:blipFill>
          <a:blip r:embed="rId22"/>
          <a:stretch>
            <a:fillRect/>
          </a:stretch>
        </p:blipFill>
        <p:spPr>
          <a:xfrm>
            <a:off x="407989" y="681038"/>
            <a:ext cx="2143631" cy="1492965"/>
          </a:xfrm>
          <a:prstGeom prst="rect">
            <a:avLst/>
          </a:prstGeom>
        </p:spPr>
      </p:pic>
    </p:spTree>
    <p:extLst>
      <p:ext uri="{BB962C8B-B14F-4D97-AF65-F5344CB8AC3E}">
        <p14:creationId xmlns:p14="http://schemas.microsoft.com/office/powerpoint/2010/main" val="477004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81" r:id="rId19"/>
    <p:sldLayoutId id="2147483680" r:id="rId20"/>
  </p:sldLayoutIdLst>
  <p:hf sldNum="0" hdr="0" dt="0"/>
  <p:txStyles>
    <p:titleStyle>
      <a:lvl1pPr algn="l" defTabSz="914377"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lumMod val="85000"/>
              <a:lumOff val="15000"/>
            </a:schemeClr>
          </a:solidFill>
          <a:latin typeface="NexusSans-Regular" pitchFamily="2" charset="77"/>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NexusSans-Regular" pitchFamily="2" charset="77"/>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NexusSans-Regular" pitchFamily="2" charset="77"/>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NexusSans-Regular" pitchFamily="2" charset="77"/>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NexusSans-Regular" pitchFamily="2" charset="77"/>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p15:clr>
            <a:srgbClr val="F26B43"/>
          </p15:clr>
        </p15:guide>
        <p15:guide id="3" orient="horz" pos="3884">
          <p15:clr>
            <a:srgbClr val="F26B43"/>
          </p15:clr>
        </p15:guide>
        <p15:guide id="4" orient="horz" pos="211">
          <p15:clr>
            <a:srgbClr val="F26B43"/>
          </p15:clr>
        </p15:guide>
        <p15:guide id="5" pos="7423">
          <p15:clr>
            <a:srgbClr val="F26B43"/>
          </p15:clr>
        </p15:guide>
        <p15:guide id="6" pos="257">
          <p15:clr>
            <a:srgbClr val="F26B43"/>
          </p15:clr>
        </p15:guide>
        <p15:guide id="7" pos="1822">
          <p15:clr>
            <a:srgbClr val="F26B43"/>
          </p15:clr>
        </p15:guide>
        <p15:guide id="8" pos="7151">
          <p15:clr>
            <a:srgbClr val="F26B43"/>
          </p15:clr>
        </p15:guide>
        <p15:guide id="9" orient="horz" pos="3635">
          <p15:clr>
            <a:srgbClr val="F26B43"/>
          </p15:clr>
        </p15:guide>
        <p15:guide id="10" orient="horz" pos="1457">
          <p15:clr>
            <a:srgbClr val="F26B43"/>
          </p15:clr>
        </p15:guide>
        <p15:guide id="11" orient="horz" pos="61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1BA08-1B84-F94C-A327-4AC0733BB358}"/>
              </a:ext>
            </a:extLst>
          </p:cNvPr>
          <p:cNvSpPr>
            <a:spLocks noGrp="1"/>
          </p:cNvSpPr>
          <p:nvPr>
            <p:ph type="ctrTitle"/>
          </p:nvPr>
        </p:nvSpPr>
        <p:spPr/>
        <p:txBody>
          <a:bodyPr/>
          <a:lstStyle/>
          <a:p>
            <a:r>
              <a:rPr lang="ja-JP" altLang="en-US" dirty="0"/>
              <a:t>シャーロンのための説明</a:t>
            </a:r>
            <a:endParaRPr lang="en-AU" dirty="0"/>
          </a:p>
        </p:txBody>
      </p:sp>
      <p:sp>
        <p:nvSpPr>
          <p:cNvPr id="3" name="Subtitle 2">
            <a:extLst>
              <a:ext uri="{FF2B5EF4-FFF2-40B4-BE49-F238E27FC236}">
                <a16:creationId xmlns:a16="http://schemas.microsoft.com/office/drawing/2014/main" id="{954F714C-89EA-1B4E-AEEA-2E473ABD6621}"/>
              </a:ext>
            </a:extLst>
          </p:cNvPr>
          <p:cNvSpPr>
            <a:spLocks noGrp="1"/>
          </p:cNvSpPr>
          <p:nvPr>
            <p:ph type="subTitle" idx="1"/>
          </p:nvPr>
        </p:nvSpPr>
        <p:spPr/>
        <p:txBody>
          <a:bodyPr/>
          <a:lstStyle/>
          <a:p>
            <a:r>
              <a:rPr lang="ja-JP" altLang="en-US" dirty="0"/>
              <a:t>ワーズ＆ピクチャーズ例</a:t>
            </a:r>
            <a:endParaRPr lang="en-US" altLang="ja-JP" dirty="0"/>
          </a:p>
          <a:p>
            <a:r>
              <a:rPr lang="en-AU" sz="1800" dirty="0"/>
              <a:t>Words &amp; Pictures Case Example</a:t>
            </a:r>
          </a:p>
        </p:txBody>
      </p:sp>
      <p:sp>
        <p:nvSpPr>
          <p:cNvPr id="4" name="Footer Placeholder 3">
            <a:extLst>
              <a:ext uri="{FF2B5EF4-FFF2-40B4-BE49-F238E27FC236}">
                <a16:creationId xmlns:a16="http://schemas.microsoft.com/office/drawing/2014/main" id="{E73C452D-D056-564C-B325-FB052C147886}"/>
              </a:ext>
            </a:extLst>
          </p:cNvPr>
          <p:cNvSpPr>
            <a:spLocks noGrp="1"/>
          </p:cNvSpPr>
          <p:nvPr>
            <p:ph type="ftr" sz="quarter" idx="11"/>
          </p:nvPr>
        </p:nvSpPr>
        <p:spPr/>
        <p:txBody>
          <a:bodyPr/>
          <a:lstStyle/>
          <a:p>
            <a:r>
              <a:rPr lang="en-AU"/>
              <a:t>© 2019 Elia International Ltd</a:t>
            </a:r>
            <a:endParaRPr lang="en-AU" dirty="0"/>
          </a:p>
        </p:txBody>
      </p:sp>
      <p:sp>
        <p:nvSpPr>
          <p:cNvPr id="5" name="Text Placeholder 4">
            <a:extLst>
              <a:ext uri="{FF2B5EF4-FFF2-40B4-BE49-F238E27FC236}">
                <a16:creationId xmlns:a16="http://schemas.microsoft.com/office/drawing/2014/main" id="{C9A5FABD-3B79-B24F-9699-DD7557872E51}"/>
              </a:ext>
            </a:extLst>
          </p:cNvPr>
          <p:cNvSpPr>
            <a:spLocks noGrp="1"/>
          </p:cNvSpPr>
          <p:nvPr>
            <p:ph type="body" sz="quarter" idx="12"/>
          </p:nvPr>
        </p:nvSpPr>
        <p:spPr/>
        <p:txBody>
          <a:bodyPr/>
          <a:lstStyle/>
          <a:p>
            <a:r>
              <a:rPr lang="en-AU" dirty="0"/>
              <a:t>Andrew </a:t>
            </a:r>
            <a:r>
              <a:rPr lang="en-AU" dirty="0" err="1"/>
              <a:t>Turnell</a:t>
            </a:r>
            <a:r>
              <a:rPr lang="ja-JP" altLang="en-US" dirty="0"/>
              <a:t>（アンドリュ・タネル）</a:t>
            </a:r>
            <a:endParaRPr lang="en-AU" dirty="0"/>
          </a:p>
        </p:txBody>
      </p:sp>
    </p:spTree>
    <p:extLst>
      <p:ext uri="{BB962C8B-B14F-4D97-AF65-F5344CB8AC3E}">
        <p14:creationId xmlns:p14="http://schemas.microsoft.com/office/powerpoint/2010/main" val="1445476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48ED6-D9D1-8D44-9644-59AD2421C005}"/>
              </a:ext>
            </a:extLst>
          </p:cNvPr>
          <p:cNvSpPr>
            <a:spLocks noGrp="1"/>
          </p:cNvSpPr>
          <p:nvPr>
            <p:ph type="title"/>
          </p:nvPr>
        </p:nvSpPr>
        <p:spPr>
          <a:xfrm>
            <a:off x="407989" y="842249"/>
            <a:ext cx="11376025" cy="504771"/>
          </a:xfrm>
        </p:spPr>
        <p:txBody>
          <a:bodyPr>
            <a:noAutofit/>
          </a:bodyPr>
          <a:lstStyle/>
          <a:p>
            <a:r>
              <a:rPr lang="ja-JP" altLang="en-US" dirty="0"/>
              <a:t>これはダニー、トリィ、シャーロンに、シャーロンが小さい時にどうして家族と一緒に暮らしていなかったかを説明するためのお話です。</a:t>
            </a:r>
            <a:endParaRPr lang="en-AU" dirty="0"/>
          </a:p>
        </p:txBody>
      </p:sp>
      <p:grpSp>
        <p:nvGrpSpPr>
          <p:cNvPr id="5" name="Group 4">
            <a:extLst>
              <a:ext uri="{FF2B5EF4-FFF2-40B4-BE49-F238E27FC236}">
                <a16:creationId xmlns:a16="http://schemas.microsoft.com/office/drawing/2014/main" id="{82B694A4-F4B9-FE45-BCF5-B54C19A0641B}"/>
              </a:ext>
            </a:extLst>
          </p:cNvPr>
          <p:cNvGrpSpPr/>
          <p:nvPr/>
        </p:nvGrpSpPr>
        <p:grpSpPr>
          <a:xfrm>
            <a:off x="2099230" y="2092983"/>
            <a:ext cx="7809841" cy="3758768"/>
            <a:chOff x="4914574" y="2783538"/>
            <a:chExt cx="5836354" cy="2254781"/>
          </a:xfrm>
        </p:grpSpPr>
        <p:sp>
          <p:nvSpPr>
            <p:cNvPr id="6" name="Rectangle 7">
              <a:extLst>
                <a:ext uri="{FF2B5EF4-FFF2-40B4-BE49-F238E27FC236}">
                  <a16:creationId xmlns:a16="http://schemas.microsoft.com/office/drawing/2014/main" id="{133EDCF6-1B81-1F4C-ACCD-E90AF8FEF4D8}"/>
                </a:ext>
              </a:extLst>
            </p:cNvPr>
            <p:cNvSpPr>
              <a:spLocks/>
            </p:cNvSpPr>
            <p:nvPr/>
          </p:nvSpPr>
          <p:spPr bwMode="auto">
            <a:xfrm>
              <a:off x="6006406" y="4669066"/>
              <a:ext cx="680850" cy="3692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71679" bIns="0">
              <a:spAutoFit/>
            </a:bodyPr>
            <a:lstStyle/>
            <a:p>
              <a:pPr marL="68797" algn="ctr"/>
              <a:r>
                <a:rPr lang="ja-JP" altLang="en-US" sz="2000" b="1" dirty="0">
                  <a:solidFill>
                    <a:srgbClr val="1B75BC"/>
                  </a:solidFill>
                  <a:latin typeface="Calibri"/>
                  <a:cs typeface="Calibri"/>
                  <a:sym typeface="Arial" charset="0"/>
                </a:rPr>
                <a:t>ダニー</a:t>
              </a:r>
              <a:endParaRPr lang="en-US" altLang="ja-JP" sz="2000" b="1" dirty="0">
                <a:solidFill>
                  <a:srgbClr val="1B75BC"/>
                </a:solidFill>
                <a:latin typeface="Calibri"/>
                <a:cs typeface="Calibri"/>
                <a:sym typeface="Arial" charset="0"/>
              </a:endParaRPr>
            </a:p>
            <a:p>
              <a:pPr marL="68797" algn="ctr"/>
              <a:r>
                <a:rPr lang="en-US" sz="2000" b="1" dirty="0">
                  <a:solidFill>
                    <a:srgbClr val="1B75BC"/>
                  </a:solidFill>
                  <a:latin typeface="Calibri"/>
                  <a:cs typeface="Calibri"/>
                  <a:sym typeface="Arial" charset="0"/>
                </a:rPr>
                <a:t>6</a:t>
              </a:r>
            </a:p>
          </p:txBody>
        </p:sp>
        <p:sp>
          <p:nvSpPr>
            <p:cNvPr id="7" name="Rectangle 10">
              <a:extLst>
                <a:ext uri="{FF2B5EF4-FFF2-40B4-BE49-F238E27FC236}">
                  <a16:creationId xmlns:a16="http://schemas.microsoft.com/office/drawing/2014/main" id="{B1B97E7A-43F1-3146-AF7A-8B64C6C8134B}"/>
                </a:ext>
              </a:extLst>
            </p:cNvPr>
            <p:cNvSpPr>
              <a:spLocks/>
            </p:cNvSpPr>
            <p:nvPr/>
          </p:nvSpPr>
          <p:spPr bwMode="auto">
            <a:xfrm>
              <a:off x="4947986" y="2783538"/>
              <a:ext cx="532307" cy="1846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71679" bIns="0">
              <a:spAutoFit/>
            </a:bodyPr>
            <a:lstStyle/>
            <a:p>
              <a:pPr marL="68797" algn="ctr"/>
              <a:r>
                <a:rPr lang="ja-JP" altLang="en-US" sz="2000" b="1" dirty="0">
                  <a:solidFill>
                    <a:srgbClr val="1B75BC"/>
                  </a:solidFill>
                  <a:latin typeface="Calibri"/>
                  <a:cs typeface="Calibri"/>
                  <a:sym typeface="Arial" charset="0"/>
                </a:rPr>
                <a:t>パパ</a:t>
              </a:r>
              <a:r>
                <a:rPr lang="en-US" sz="2000" b="1" dirty="0">
                  <a:solidFill>
                    <a:srgbClr val="1B75BC"/>
                  </a:solidFill>
                  <a:latin typeface="Calibri"/>
                  <a:cs typeface="Calibri"/>
                  <a:sym typeface="Arial" charset="0"/>
                </a:rPr>
                <a:t> </a:t>
              </a:r>
            </a:p>
          </p:txBody>
        </p:sp>
        <p:sp>
          <p:nvSpPr>
            <p:cNvPr id="8" name="Rectangle 14">
              <a:extLst>
                <a:ext uri="{FF2B5EF4-FFF2-40B4-BE49-F238E27FC236}">
                  <a16:creationId xmlns:a16="http://schemas.microsoft.com/office/drawing/2014/main" id="{311568FF-7B43-8E4C-9CA6-D3C75D68CE9F}"/>
                </a:ext>
              </a:extLst>
            </p:cNvPr>
            <p:cNvSpPr>
              <a:spLocks/>
            </p:cNvSpPr>
            <p:nvPr/>
          </p:nvSpPr>
          <p:spPr bwMode="auto">
            <a:xfrm>
              <a:off x="10111570" y="2785888"/>
              <a:ext cx="489181" cy="1846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71679" bIns="0">
              <a:spAutoFit/>
            </a:bodyPr>
            <a:lstStyle/>
            <a:p>
              <a:pPr marL="68797" algn="ctr"/>
              <a:r>
                <a:rPr lang="ja-JP" altLang="en-US" sz="2000" b="1" dirty="0">
                  <a:solidFill>
                    <a:srgbClr val="1B75BC"/>
                  </a:solidFill>
                  <a:latin typeface="Calibri"/>
                  <a:cs typeface="Calibri"/>
                  <a:sym typeface="Arial" charset="0"/>
                </a:rPr>
                <a:t>ママ</a:t>
              </a:r>
              <a:endParaRPr lang="en-US" sz="2000" b="1" dirty="0">
                <a:solidFill>
                  <a:srgbClr val="1B75BC"/>
                </a:solidFill>
                <a:latin typeface="Calibri"/>
                <a:cs typeface="Calibri"/>
                <a:sym typeface="Arial" charset="0"/>
              </a:endParaRPr>
            </a:p>
          </p:txBody>
        </p:sp>
        <p:sp>
          <p:nvSpPr>
            <p:cNvPr id="9" name="Oval 15">
              <a:extLst>
                <a:ext uri="{FF2B5EF4-FFF2-40B4-BE49-F238E27FC236}">
                  <a16:creationId xmlns:a16="http://schemas.microsoft.com/office/drawing/2014/main" id="{86A5A497-20BF-5E4B-8814-805870EBE7DA}"/>
                </a:ext>
              </a:extLst>
            </p:cNvPr>
            <p:cNvSpPr>
              <a:spLocks/>
            </p:cNvSpPr>
            <p:nvPr/>
          </p:nvSpPr>
          <p:spPr bwMode="auto">
            <a:xfrm>
              <a:off x="7329895" y="4011300"/>
              <a:ext cx="789536" cy="637722"/>
            </a:xfrm>
            <a:prstGeom prst="ellipse">
              <a:avLst/>
            </a:prstGeom>
            <a:solidFill>
              <a:srgbClr val="1B75BC"/>
            </a:solidFill>
            <a:ln w="9525">
              <a:solidFill>
                <a:schemeClr val="tx1"/>
              </a:solidFill>
              <a:round/>
              <a:headEnd/>
              <a:tailEnd/>
            </a:ln>
          </p:spPr>
          <p:txBody>
            <a:bodyPr lIns="161282" tIns="80641" rIns="161282" bIns="80641"/>
            <a:lstStyle/>
            <a:p>
              <a:endParaRPr lang="en-US"/>
            </a:p>
          </p:txBody>
        </p:sp>
        <p:sp>
          <p:nvSpPr>
            <p:cNvPr id="10" name="Line 16">
              <a:extLst>
                <a:ext uri="{FF2B5EF4-FFF2-40B4-BE49-F238E27FC236}">
                  <a16:creationId xmlns:a16="http://schemas.microsoft.com/office/drawing/2014/main" id="{D4FDB424-18C1-B64E-9C9A-D203956B596F}"/>
                </a:ext>
              </a:extLst>
            </p:cNvPr>
            <p:cNvSpPr>
              <a:spLocks noChangeShapeType="1"/>
            </p:cNvSpPr>
            <p:nvPr/>
          </p:nvSpPr>
          <p:spPr bwMode="auto">
            <a:xfrm flipV="1">
              <a:off x="5521962" y="3338398"/>
              <a:ext cx="4439429" cy="31922"/>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lIns="161282" tIns="80641" rIns="161282" bIns="80641"/>
            <a:lstStyle/>
            <a:p>
              <a:endParaRPr lang="en-US"/>
            </a:p>
          </p:txBody>
        </p:sp>
        <p:sp>
          <p:nvSpPr>
            <p:cNvPr id="11" name="Rectangle 2">
              <a:extLst>
                <a:ext uri="{FF2B5EF4-FFF2-40B4-BE49-F238E27FC236}">
                  <a16:creationId xmlns:a16="http://schemas.microsoft.com/office/drawing/2014/main" id="{DB6F78CD-287B-3A40-9B80-237B10348386}"/>
                </a:ext>
              </a:extLst>
            </p:cNvPr>
            <p:cNvSpPr>
              <a:spLocks/>
            </p:cNvSpPr>
            <p:nvPr/>
          </p:nvSpPr>
          <p:spPr bwMode="auto">
            <a:xfrm>
              <a:off x="6037780" y="4034543"/>
              <a:ext cx="599130" cy="563665"/>
            </a:xfrm>
            <a:prstGeom prst="rect">
              <a:avLst/>
            </a:prstGeom>
            <a:solidFill>
              <a:srgbClr val="1B75BC"/>
            </a:solidFill>
            <a:ln w="9525">
              <a:solidFill>
                <a:schemeClr val="tx1"/>
              </a:solidFill>
              <a:miter lim="800000"/>
              <a:headEnd/>
              <a:tailEnd/>
            </a:ln>
          </p:spPr>
          <p:txBody>
            <a:bodyPr lIns="161282" tIns="80641" rIns="161282" bIns="80641"/>
            <a:lstStyle/>
            <a:p>
              <a:endParaRPr lang="en-US"/>
            </a:p>
          </p:txBody>
        </p:sp>
        <p:sp>
          <p:nvSpPr>
            <p:cNvPr id="12" name="Rectangle 7">
              <a:extLst>
                <a:ext uri="{FF2B5EF4-FFF2-40B4-BE49-F238E27FC236}">
                  <a16:creationId xmlns:a16="http://schemas.microsoft.com/office/drawing/2014/main" id="{10F8AEFD-305B-B148-AC14-E242B9A73710}"/>
                </a:ext>
              </a:extLst>
            </p:cNvPr>
            <p:cNvSpPr>
              <a:spLocks/>
            </p:cNvSpPr>
            <p:nvPr/>
          </p:nvSpPr>
          <p:spPr bwMode="auto">
            <a:xfrm>
              <a:off x="7416250" y="4669066"/>
              <a:ext cx="680850" cy="3692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71679" bIns="0">
              <a:spAutoFit/>
            </a:bodyPr>
            <a:lstStyle/>
            <a:p>
              <a:pPr marL="68797" algn="ctr"/>
              <a:r>
                <a:rPr lang="ja-JP" altLang="en-US" sz="2000" b="1" dirty="0">
                  <a:solidFill>
                    <a:srgbClr val="1B75BC"/>
                  </a:solidFill>
                  <a:latin typeface="Calibri"/>
                  <a:cs typeface="Calibri"/>
                  <a:sym typeface="Arial" charset="0"/>
                </a:rPr>
                <a:t>トリィ</a:t>
              </a:r>
              <a:endParaRPr lang="en-US" altLang="ja-JP" sz="2000" b="1" dirty="0">
                <a:solidFill>
                  <a:srgbClr val="1B75BC"/>
                </a:solidFill>
                <a:latin typeface="Calibri"/>
                <a:cs typeface="Calibri"/>
                <a:sym typeface="Arial" charset="0"/>
              </a:endParaRPr>
            </a:p>
            <a:p>
              <a:pPr marL="68797" algn="ctr"/>
              <a:r>
                <a:rPr lang="en-US" sz="2000" b="1" dirty="0">
                  <a:solidFill>
                    <a:srgbClr val="1B75BC"/>
                  </a:solidFill>
                  <a:latin typeface="Calibri"/>
                  <a:cs typeface="Calibri"/>
                  <a:sym typeface="Arial" charset="0"/>
                </a:rPr>
                <a:t>4</a:t>
              </a:r>
            </a:p>
          </p:txBody>
        </p:sp>
        <p:sp>
          <p:nvSpPr>
            <p:cNvPr id="13" name="Oval 15">
              <a:extLst>
                <a:ext uri="{FF2B5EF4-FFF2-40B4-BE49-F238E27FC236}">
                  <a16:creationId xmlns:a16="http://schemas.microsoft.com/office/drawing/2014/main" id="{BFEA8B9F-D5DC-8340-BACD-979F503E5F12}"/>
                </a:ext>
              </a:extLst>
            </p:cNvPr>
            <p:cNvSpPr>
              <a:spLocks/>
            </p:cNvSpPr>
            <p:nvPr/>
          </p:nvSpPr>
          <p:spPr bwMode="auto">
            <a:xfrm>
              <a:off x="8759812" y="4011300"/>
              <a:ext cx="789536" cy="637722"/>
            </a:xfrm>
            <a:prstGeom prst="ellipse">
              <a:avLst/>
            </a:prstGeom>
            <a:solidFill>
              <a:srgbClr val="1B75BC"/>
            </a:solidFill>
            <a:ln w="9525">
              <a:solidFill>
                <a:schemeClr val="tx1"/>
              </a:solidFill>
              <a:round/>
              <a:headEnd/>
              <a:tailEnd/>
            </a:ln>
          </p:spPr>
          <p:txBody>
            <a:bodyPr lIns="161282" tIns="80641" rIns="161282" bIns="80641"/>
            <a:lstStyle/>
            <a:p>
              <a:endParaRPr lang="en-US"/>
            </a:p>
          </p:txBody>
        </p:sp>
        <p:sp>
          <p:nvSpPr>
            <p:cNvPr id="14" name="Rectangle 7">
              <a:extLst>
                <a:ext uri="{FF2B5EF4-FFF2-40B4-BE49-F238E27FC236}">
                  <a16:creationId xmlns:a16="http://schemas.microsoft.com/office/drawing/2014/main" id="{8ECBB22C-5095-7D44-B79F-F80486BB8EF7}"/>
                </a:ext>
              </a:extLst>
            </p:cNvPr>
            <p:cNvSpPr>
              <a:spLocks/>
            </p:cNvSpPr>
            <p:nvPr/>
          </p:nvSpPr>
          <p:spPr bwMode="auto">
            <a:xfrm>
              <a:off x="8629849" y="4669066"/>
              <a:ext cx="1064189" cy="3692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71679" bIns="0">
              <a:spAutoFit/>
            </a:bodyPr>
            <a:lstStyle/>
            <a:p>
              <a:pPr marL="68797" algn="ctr"/>
              <a:r>
                <a:rPr lang="ja-JP" altLang="en-US" sz="2000" b="1" dirty="0">
                  <a:solidFill>
                    <a:srgbClr val="1B75BC"/>
                  </a:solidFill>
                  <a:latin typeface="Calibri"/>
                  <a:cs typeface="Calibri"/>
                  <a:sym typeface="Arial" charset="0"/>
                </a:rPr>
                <a:t>シャーロン</a:t>
              </a:r>
              <a:endParaRPr lang="en-US" altLang="ja-JP" sz="2000" b="1" dirty="0">
                <a:solidFill>
                  <a:srgbClr val="1B75BC"/>
                </a:solidFill>
                <a:latin typeface="Calibri"/>
                <a:cs typeface="Calibri"/>
                <a:sym typeface="Arial" charset="0"/>
              </a:endParaRPr>
            </a:p>
            <a:p>
              <a:pPr marL="68797" algn="ctr"/>
              <a:r>
                <a:rPr lang="en-US" sz="2000" b="1" dirty="0">
                  <a:solidFill>
                    <a:srgbClr val="1B75BC"/>
                  </a:solidFill>
                  <a:latin typeface="Calibri"/>
                  <a:cs typeface="Calibri"/>
                  <a:sym typeface="Arial" charset="0"/>
                </a:rPr>
                <a:t>2</a:t>
              </a:r>
            </a:p>
          </p:txBody>
        </p:sp>
        <p:sp>
          <p:nvSpPr>
            <p:cNvPr id="15" name="Line 6">
              <a:extLst>
                <a:ext uri="{FF2B5EF4-FFF2-40B4-BE49-F238E27FC236}">
                  <a16:creationId xmlns:a16="http://schemas.microsoft.com/office/drawing/2014/main" id="{A4899772-B489-524A-9DDB-882AB4E806CA}"/>
                </a:ext>
              </a:extLst>
            </p:cNvPr>
            <p:cNvSpPr>
              <a:spLocks noChangeShapeType="1"/>
            </p:cNvSpPr>
            <p:nvPr/>
          </p:nvSpPr>
          <p:spPr bwMode="auto">
            <a:xfrm>
              <a:off x="9151520" y="3370306"/>
              <a:ext cx="0" cy="637722"/>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lIns="161282" tIns="80641" rIns="161282" bIns="80641"/>
            <a:lstStyle/>
            <a:p>
              <a:endParaRPr lang="en-US"/>
            </a:p>
          </p:txBody>
        </p:sp>
        <p:sp>
          <p:nvSpPr>
            <p:cNvPr id="16" name="Line 6">
              <a:extLst>
                <a:ext uri="{FF2B5EF4-FFF2-40B4-BE49-F238E27FC236}">
                  <a16:creationId xmlns:a16="http://schemas.microsoft.com/office/drawing/2014/main" id="{652A1B6A-8EBD-4449-92E0-4BE2CF871914}"/>
                </a:ext>
              </a:extLst>
            </p:cNvPr>
            <p:cNvSpPr>
              <a:spLocks noChangeShapeType="1"/>
            </p:cNvSpPr>
            <p:nvPr/>
          </p:nvSpPr>
          <p:spPr bwMode="auto">
            <a:xfrm>
              <a:off x="7711454" y="3370306"/>
              <a:ext cx="0" cy="637722"/>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lIns="161282" tIns="80641" rIns="161282" bIns="80641"/>
            <a:lstStyle/>
            <a:p>
              <a:endParaRPr lang="en-US"/>
            </a:p>
          </p:txBody>
        </p:sp>
        <p:sp>
          <p:nvSpPr>
            <p:cNvPr id="17" name="Line 6">
              <a:extLst>
                <a:ext uri="{FF2B5EF4-FFF2-40B4-BE49-F238E27FC236}">
                  <a16:creationId xmlns:a16="http://schemas.microsoft.com/office/drawing/2014/main" id="{71668BBF-15F7-9844-B607-6DDD341CE874}"/>
                </a:ext>
              </a:extLst>
            </p:cNvPr>
            <p:cNvSpPr>
              <a:spLocks noChangeShapeType="1"/>
            </p:cNvSpPr>
            <p:nvPr/>
          </p:nvSpPr>
          <p:spPr bwMode="auto">
            <a:xfrm>
              <a:off x="6349806" y="3349737"/>
              <a:ext cx="0" cy="68480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lIns="161282" tIns="80641" rIns="161282" bIns="80641"/>
            <a:lstStyle/>
            <a:p>
              <a:endParaRPr lang="en-US"/>
            </a:p>
          </p:txBody>
        </p:sp>
        <p:sp>
          <p:nvSpPr>
            <p:cNvPr id="18" name="Oval 15">
              <a:extLst>
                <a:ext uri="{FF2B5EF4-FFF2-40B4-BE49-F238E27FC236}">
                  <a16:creationId xmlns:a16="http://schemas.microsoft.com/office/drawing/2014/main" id="{C1466569-E4B9-1A4A-8095-E9A5FA680F17}"/>
                </a:ext>
              </a:extLst>
            </p:cNvPr>
            <p:cNvSpPr>
              <a:spLocks/>
            </p:cNvSpPr>
            <p:nvPr/>
          </p:nvSpPr>
          <p:spPr bwMode="auto">
            <a:xfrm>
              <a:off x="9961392" y="3039674"/>
              <a:ext cx="789536" cy="637722"/>
            </a:xfrm>
            <a:prstGeom prst="ellipse">
              <a:avLst/>
            </a:prstGeom>
            <a:solidFill>
              <a:srgbClr val="1B75BC"/>
            </a:solidFill>
            <a:ln w="9525">
              <a:solidFill>
                <a:schemeClr val="tx1"/>
              </a:solidFill>
              <a:round/>
              <a:headEnd/>
              <a:tailEnd/>
            </a:ln>
          </p:spPr>
          <p:txBody>
            <a:bodyPr lIns="161282" tIns="80641" rIns="161282" bIns="80641"/>
            <a:lstStyle/>
            <a:p>
              <a:endParaRPr lang="en-US"/>
            </a:p>
          </p:txBody>
        </p:sp>
        <p:sp>
          <p:nvSpPr>
            <p:cNvPr id="19" name="Rectangle 2">
              <a:extLst>
                <a:ext uri="{FF2B5EF4-FFF2-40B4-BE49-F238E27FC236}">
                  <a16:creationId xmlns:a16="http://schemas.microsoft.com/office/drawing/2014/main" id="{46C054AC-38C6-4B42-9E69-F6C4ADFB6F73}"/>
                </a:ext>
              </a:extLst>
            </p:cNvPr>
            <p:cNvSpPr>
              <a:spLocks/>
            </p:cNvSpPr>
            <p:nvPr/>
          </p:nvSpPr>
          <p:spPr bwMode="auto">
            <a:xfrm>
              <a:off x="4914574" y="3088487"/>
              <a:ext cx="599130" cy="563665"/>
            </a:xfrm>
            <a:prstGeom prst="rect">
              <a:avLst/>
            </a:prstGeom>
            <a:solidFill>
              <a:srgbClr val="1B75BC"/>
            </a:solidFill>
            <a:ln w="9525">
              <a:solidFill>
                <a:schemeClr val="tx1"/>
              </a:solidFill>
              <a:miter lim="800000"/>
              <a:headEnd/>
              <a:tailEnd/>
            </a:ln>
          </p:spPr>
          <p:txBody>
            <a:bodyPr lIns="161282" tIns="80641" rIns="161282" bIns="80641"/>
            <a:lstStyle/>
            <a:p>
              <a:endParaRPr lang="en-US"/>
            </a:p>
          </p:txBody>
        </p:sp>
      </p:grpSp>
    </p:spTree>
    <p:extLst>
      <p:ext uri="{BB962C8B-B14F-4D97-AF65-F5344CB8AC3E}">
        <p14:creationId xmlns:p14="http://schemas.microsoft.com/office/powerpoint/2010/main" val="2147802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FADB112-6003-A549-A9A1-6173F713867A}"/>
              </a:ext>
            </a:extLst>
          </p:cNvPr>
          <p:cNvSpPr>
            <a:spLocks noGrp="1"/>
          </p:cNvSpPr>
          <p:nvPr>
            <p:ph type="pic" sz="quarter" idx="10"/>
          </p:nvPr>
        </p:nvSpPr>
        <p:spPr>
          <a:xfrm>
            <a:off x="0" y="185843"/>
            <a:ext cx="12192000" cy="6858000"/>
          </a:xfrm>
        </p:spPr>
      </p:sp>
      <p:pic>
        <p:nvPicPr>
          <p:cNvPr id="3" name="Picture 3">
            <a:extLst>
              <a:ext uri="{FF2B5EF4-FFF2-40B4-BE49-F238E27FC236}">
                <a16:creationId xmlns:a16="http://schemas.microsoft.com/office/drawing/2014/main" id="{C2B21517-9905-6E49-82C0-368A1EA4711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8955" y="62141"/>
            <a:ext cx="8845682" cy="66396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テキスト ボックス 4"/>
          <p:cNvSpPr txBox="1"/>
          <p:nvPr/>
        </p:nvSpPr>
        <p:spPr>
          <a:xfrm>
            <a:off x="2811146" y="223917"/>
            <a:ext cx="4718477" cy="584775"/>
          </a:xfrm>
          <a:prstGeom prst="rect">
            <a:avLst/>
          </a:prstGeom>
          <a:solidFill>
            <a:schemeClr val="bg1"/>
          </a:solidFill>
        </p:spPr>
        <p:txBody>
          <a:bodyPr wrap="square" rtlCol="0">
            <a:spAutoFit/>
          </a:bodyPr>
          <a:lstStyle/>
          <a:p>
            <a:r>
              <a:rPr kumimoji="1" lang="ja-JP" altLang="en-US" sz="3200" b="1" dirty="0"/>
              <a:t>誰が心配しているの？</a:t>
            </a:r>
            <a:endParaRPr kumimoji="1" lang="en-US" altLang="ja-JP" sz="3200" b="1" dirty="0"/>
          </a:p>
        </p:txBody>
      </p:sp>
      <p:sp>
        <p:nvSpPr>
          <p:cNvPr id="4" name="Oval 3">
            <a:extLst>
              <a:ext uri="{FF2B5EF4-FFF2-40B4-BE49-F238E27FC236}">
                <a16:creationId xmlns:a16="http://schemas.microsoft.com/office/drawing/2014/main" id="{B137C98B-CE85-3644-A8BF-FB43159F0552}"/>
              </a:ext>
            </a:extLst>
          </p:cNvPr>
          <p:cNvSpPr/>
          <p:nvPr/>
        </p:nvSpPr>
        <p:spPr>
          <a:xfrm>
            <a:off x="3068320" y="1219200"/>
            <a:ext cx="6725920" cy="17272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テキスト ボックス 5"/>
          <p:cNvSpPr txBox="1"/>
          <p:nvPr/>
        </p:nvSpPr>
        <p:spPr>
          <a:xfrm>
            <a:off x="3643219" y="1516428"/>
            <a:ext cx="6013652" cy="1569660"/>
          </a:xfrm>
          <a:prstGeom prst="rect">
            <a:avLst/>
          </a:prstGeom>
          <a:noFill/>
        </p:spPr>
        <p:txBody>
          <a:bodyPr wrap="square" rtlCol="0">
            <a:spAutoFit/>
          </a:bodyPr>
          <a:lstStyle/>
          <a:p>
            <a:r>
              <a:rPr kumimoji="1" lang="ja-JP" altLang="en-US" sz="2400" dirty="0"/>
              <a:t>私たちはみんな、シャーロンのことを心配しています。私たちは、シャーロンが帰るお家が安全でないといけないと思って</a:t>
            </a:r>
            <a:r>
              <a:rPr kumimoji="1" lang="ja-JP" altLang="en-US" sz="2400"/>
              <a:t>いました。</a:t>
            </a:r>
            <a:endParaRPr kumimoji="1" lang="en-US" altLang="ja-JP" sz="2400" dirty="0"/>
          </a:p>
        </p:txBody>
      </p:sp>
      <p:sp>
        <p:nvSpPr>
          <p:cNvPr id="10" name="Oval 9">
            <a:extLst>
              <a:ext uri="{FF2B5EF4-FFF2-40B4-BE49-F238E27FC236}">
                <a16:creationId xmlns:a16="http://schemas.microsoft.com/office/drawing/2014/main" id="{F071F148-44A1-AC4A-87B8-AFDD2631688E}"/>
              </a:ext>
            </a:extLst>
          </p:cNvPr>
          <p:cNvSpPr/>
          <p:nvPr/>
        </p:nvSpPr>
        <p:spPr>
          <a:xfrm>
            <a:off x="2163795" y="5616754"/>
            <a:ext cx="2105837" cy="56409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6652254-EC4B-1D47-B111-482B24F02679}"/>
              </a:ext>
            </a:extLst>
          </p:cNvPr>
          <p:cNvSpPr/>
          <p:nvPr/>
        </p:nvSpPr>
        <p:spPr>
          <a:xfrm>
            <a:off x="5823400" y="5341572"/>
            <a:ext cx="2105837" cy="56409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1A8F49-FF19-8943-8146-10FE2CF7BFD4}"/>
              </a:ext>
            </a:extLst>
          </p:cNvPr>
          <p:cNvSpPr/>
          <p:nvPr/>
        </p:nvSpPr>
        <p:spPr>
          <a:xfrm>
            <a:off x="8778240" y="5181600"/>
            <a:ext cx="1176611" cy="12216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テキスト ボックス 8"/>
          <p:cNvSpPr txBox="1"/>
          <p:nvPr/>
        </p:nvSpPr>
        <p:spPr>
          <a:xfrm>
            <a:off x="8751485" y="5841160"/>
            <a:ext cx="2237149" cy="830997"/>
          </a:xfrm>
          <a:prstGeom prst="rect">
            <a:avLst/>
          </a:prstGeom>
          <a:noFill/>
        </p:spPr>
        <p:txBody>
          <a:bodyPr wrap="square" rtlCol="0">
            <a:spAutoFit/>
          </a:bodyPr>
          <a:lstStyle/>
          <a:p>
            <a:r>
              <a:rPr kumimoji="1" lang="ja-JP" altLang="en-US" sz="2400" dirty="0"/>
              <a:t>私がソーシャルワーカー</a:t>
            </a:r>
          </a:p>
        </p:txBody>
      </p:sp>
      <p:sp>
        <p:nvSpPr>
          <p:cNvPr id="8" name="テキスト ボックス 7"/>
          <p:cNvSpPr txBox="1"/>
          <p:nvPr/>
        </p:nvSpPr>
        <p:spPr>
          <a:xfrm>
            <a:off x="6152784" y="5842068"/>
            <a:ext cx="1723549" cy="461665"/>
          </a:xfrm>
          <a:prstGeom prst="rect">
            <a:avLst/>
          </a:prstGeom>
          <a:noFill/>
        </p:spPr>
        <p:txBody>
          <a:bodyPr wrap="none" rtlCol="0">
            <a:spAutoFit/>
          </a:bodyPr>
          <a:lstStyle/>
          <a:p>
            <a:r>
              <a:rPr kumimoji="1" lang="ja-JP" altLang="en-US" sz="2400" dirty="0"/>
              <a:t>お医者さん</a:t>
            </a:r>
            <a:endParaRPr kumimoji="1" lang="en-US" altLang="ja-JP" sz="2400" dirty="0"/>
          </a:p>
        </p:txBody>
      </p:sp>
      <p:sp>
        <p:nvSpPr>
          <p:cNvPr id="7" name="テキスト ボックス 6"/>
          <p:cNvSpPr txBox="1"/>
          <p:nvPr/>
        </p:nvSpPr>
        <p:spPr>
          <a:xfrm>
            <a:off x="2348651" y="5842068"/>
            <a:ext cx="1798577" cy="461665"/>
          </a:xfrm>
          <a:prstGeom prst="rect">
            <a:avLst/>
          </a:prstGeom>
          <a:noFill/>
        </p:spPr>
        <p:txBody>
          <a:bodyPr wrap="square" rtlCol="0">
            <a:spAutoFit/>
          </a:bodyPr>
          <a:lstStyle/>
          <a:p>
            <a:r>
              <a:rPr kumimoji="1" lang="ja-JP" altLang="en-US" sz="2400" dirty="0"/>
              <a:t>お巡りさん</a:t>
            </a:r>
            <a:endParaRPr kumimoji="1" lang="en-US" altLang="ja-JP" sz="2400" dirty="0"/>
          </a:p>
        </p:txBody>
      </p:sp>
    </p:spTree>
    <p:extLst>
      <p:ext uri="{BB962C8B-B14F-4D97-AF65-F5344CB8AC3E}">
        <p14:creationId xmlns:p14="http://schemas.microsoft.com/office/powerpoint/2010/main" val="4159181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9A20-0DED-9C4A-909D-110CAAAA5C3B}"/>
              </a:ext>
            </a:extLst>
          </p:cNvPr>
          <p:cNvSpPr>
            <a:spLocks noGrp="1"/>
          </p:cNvSpPr>
          <p:nvPr>
            <p:ph type="title"/>
          </p:nvPr>
        </p:nvSpPr>
        <p:spPr>
          <a:xfrm>
            <a:off x="395289" y="1676456"/>
            <a:ext cx="11376025" cy="504771"/>
          </a:xfrm>
        </p:spPr>
        <p:txBody>
          <a:bodyPr>
            <a:noAutofit/>
          </a:bodyPr>
          <a:lstStyle/>
          <a:p>
            <a:r>
              <a:rPr kumimoji="1" lang="ja-JP" altLang="en-US" sz="2000" dirty="0">
                <a:cs typeface="Calibri"/>
              </a:rPr>
              <a:t>シャーロンは具合いが悪く、とても大きなケガをしていたので病院に行かないといけませんでした。シャーロンの体中に大きな痛々しい傷がたくさん見つかりました。お医者さんたちはとても心配しました。お医者さんたちは「ママとパパがシャーロンの面倒を見ている間にケガをしている」と、言いました。ママとパパは、シャーロンにケガをさせていないと言いました。それでもお医者さんたちとソーシャルワーカーは、心配だったので「シャーロンが帰る前に、私たちはお家がシャーロンにとって安全なことを確認しないといけません」と、言いました。</a:t>
            </a:r>
            <a:endParaRPr lang="en-AU" sz="2000" dirty="0"/>
          </a:p>
        </p:txBody>
      </p:sp>
      <p:sp>
        <p:nvSpPr>
          <p:cNvPr id="3" name="Picture Placeholder 2">
            <a:extLst>
              <a:ext uri="{FF2B5EF4-FFF2-40B4-BE49-F238E27FC236}">
                <a16:creationId xmlns:a16="http://schemas.microsoft.com/office/drawing/2014/main" id="{A665DB3A-061E-144C-B4FF-FA41761AB6A9}"/>
              </a:ext>
            </a:extLst>
          </p:cNvPr>
          <p:cNvSpPr>
            <a:spLocks noGrp="1"/>
          </p:cNvSpPr>
          <p:nvPr>
            <p:ph type="pic" idx="1"/>
          </p:nvPr>
        </p:nvSpPr>
        <p:spPr/>
      </p:sp>
      <p:pic>
        <p:nvPicPr>
          <p:cNvPr id="5" name="Picture 2">
            <a:extLst>
              <a:ext uri="{FF2B5EF4-FFF2-40B4-BE49-F238E27FC236}">
                <a16:creationId xmlns:a16="http://schemas.microsoft.com/office/drawing/2014/main" id="{2ACE16FF-56B0-3F4F-9796-A9CC6A1D7230}"/>
              </a:ext>
            </a:extLst>
          </p:cNvPr>
          <p:cNvPicPr>
            <a:picLocks noChangeArrowheads="1"/>
          </p:cNvPicPr>
          <p:nvPr/>
        </p:nvPicPr>
        <p:blipFill rotWithShape="1">
          <a:blip r:embed="rId3">
            <a:extLst>
              <a:ext uri="{28A0092B-C50C-407E-A947-70E740481C1C}">
                <a14:useLocalDpi xmlns:a14="http://schemas.microsoft.com/office/drawing/2010/main" val="0"/>
              </a:ext>
            </a:extLst>
          </a:blip>
          <a:srcRect l="3427" r="10641" b="41063"/>
          <a:stretch/>
        </p:blipFill>
        <p:spPr bwMode="auto">
          <a:xfrm>
            <a:off x="3467100" y="2263944"/>
            <a:ext cx="4779721" cy="37431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テキスト ボックス 5"/>
          <p:cNvSpPr txBox="1"/>
          <p:nvPr/>
        </p:nvSpPr>
        <p:spPr>
          <a:xfrm>
            <a:off x="3288740" y="2345223"/>
            <a:ext cx="5408219" cy="461665"/>
          </a:xfrm>
          <a:prstGeom prst="rect">
            <a:avLst/>
          </a:prstGeom>
          <a:solidFill>
            <a:schemeClr val="bg1"/>
          </a:solidFill>
          <a:ln>
            <a:solidFill>
              <a:schemeClr val="bg1"/>
            </a:solidFill>
          </a:ln>
        </p:spPr>
        <p:txBody>
          <a:bodyPr wrap="square" rtlCol="0">
            <a:spAutoFit/>
          </a:bodyPr>
          <a:lstStyle/>
          <a:p>
            <a:pPr algn="ctr"/>
            <a:r>
              <a:rPr kumimoji="1" lang="ja-JP" altLang="en-US" sz="2400" b="1" dirty="0"/>
              <a:t>何をみんなは心配しているの？</a:t>
            </a:r>
          </a:p>
        </p:txBody>
      </p:sp>
      <p:sp>
        <p:nvSpPr>
          <p:cNvPr id="4" name="Oval 3">
            <a:extLst>
              <a:ext uri="{FF2B5EF4-FFF2-40B4-BE49-F238E27FC236}">
                <a16:creationId xmlns:a16="http://schemas.microsoft.com/office/drawing/2014/main" id="{E4A7D1CA-97E8-D645-8368-50A85B4F65C4}"/>
              </a:ext>
            </a:extLst>
          </p:cNvPr>
          <p:cNvSpPr/>
          <p:nvPr/>
        </p:nvSpPr>
        <p:spPr>
          <a:xfrm>
            <a:off x="5952209" y="5841851"/>
            <a:ext cx="894080" cy="18907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テキスト ボックス 6">
            <a:extLst>
              <a:ext uri="{FF2B5EF4-FFF2-40B4-BE49-F238E27FC236}">
                <a16:creationId xmlns:a16="http://schemas.microsoft.com/office/drawing/2014/main" id="{1C2D756A-906A-B945-A66E-8D940C834935}"/>
              </a:ext>
            </a:extLst>
          </p:cNvPr>
          <p:cNvSpPr txBox="1"/>
          <p:nvPr/>
        </p:nvSpPr>
        <p:spPr>
          <a:xfrm>
            <a:off x="5911569" y="5675294"/>
            <a:ext cx="854991" cy="461665"/>
          </a:xfrm>
          <a:prstGeom prst="rect">
            <a:avLst/>
          </a:prstGeom>
          <a:noFill/>
        </p:spPr>
        <p:txBody>
          <a:bodyPr wrap="square" rtlCol="0">
            <a:spAutoFit/>
          </a:bodyPr>
          <a:lstStyle/>
          <a:p>
            <a:r>
              <a:rPr kumimoji="1" lang="ja-JP" altLang="en-US" sz="2400"/>
              <a:t>ママ</a:t>
            </a:r>
            <a:endParaRPr kumimoji="1" lang="en-US" altLang="ja-JP" sz="2400" dirty="0"/>
          </a:p>
        </p:txBody>
      </p:sp>
      <p:sp>
        <p:nvSpPr>
          <p:cNvPr id="9" name="Oval 8">
            <a:extLst>
              <a:ext uri="{FF2B5EF4-FFF2-40B4-BE49-F238E27FC236}">
                <a16:creationId xmlns:a16="http://schemas.microsoft.com/office/drawing/2014/main" id="{792F62CF-E34B-9C49-AAAA-0D8A5CEDD454}"/>
              </a:ext>
            </a:extLst>
          </p:cNvPr>
          <p:cNvSpPr/>
          <p:nvPr/>
        </p:nvSpPr>
        <p:spPr>
          <a:xfrm>
            <a:off x="7294880" y="5657206"/>
            <a:ext cx="564310" cy="37372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テキスト ボックス 6">
            <a:extLst>
              <a:ext uri="{FF2B5EF4-FFF2-40B4-BE49-F238E27FC236}">
                <a16:creationId xmlns:a16="http://schemas.microsoft.com/office/drawing/2014/main" id="{73448AE2-B975-7C46-8592-5944F4831D2E}"/>
              </a:ext>
            </a:extLst>
          </p:cNvPr>
          <p:cNvSpPr txBox="1"/>
          <p:nvPr/>
        </p:nvSpPr>
        <p:spPr>
          <a:xfrm>
            <a:off x="7112644" y="5675293"/>
            <a:ext cx="854991" cy="461665"/>
          </a:xfrm>
          <a:prstGeom prst="rect">
            <a:avLst/>
          </a:prstGeom>
          <a:noFill/>
        </p:spPr>
        <p:txBody>
          <a:bodyPr wrap="square" rtlCol="0">
            <a:spAutoFit/>
          </a:bodyPr>
          <a:lstStyle/>
          <a:p>
            <a:r>
              <a:rPr kumimoji="1" lang="ja-JP" altLang="en-US" sz="2400"/>
              <a:t>パパ</a:t>
            </a:r>
            <a:endParaRPr kumimoji="1" lang="en-US" altLang="ja-JP" sz="2400" dirty="0"/>
          </a:p>
        </p:txBody>
      </p:sp>
      <p:sp>
        <p:nvSpPr>
          <p:cNvPr id="10" name="テキスト ボックス 6">
            <a:extLst>
              <a:ext uri="{FF2B5EF4-FFF2-40B4-BE49-F238E27FC236}">
                <a16:creationId xmlns:a16="http://schemas.microsoft.com/office/drawing/2014/main" id="{D443DF0A-5F7F-8149-9044-E345C343EE50}"/>
              </a:ext>
            </a:extLst>
          </p:cNvPr>
          <p:cNvSpPr txBox="1"/>
          <p:nvPr/>
        </p:nvSpPr>
        <p:spPr>
          <a:xfrm>
            <a:off x="3175576" y="5564273"/>
            <a:ext cx="1721545" cy="461665"/>
          </a:xfrm>
          <a:prstGeom prst="rect">
            <a:avLst/>
          </a:prstGeom>
          <a:solidFill>
            <a:schemeClr val="bg1"/>
          </a:solidFill>
        </p:spPr>
        <p:txBody>
          <a:bodyPr wrap="square" rtlCol="0">
            <a:spAutoFit/>
          </a:bodyPr>
          <a:lstStyle/>
          <a:p>
            <a:r>
              <a:rPr kumimoji="1" lang="ja-JP" altLang="en-AU" sz="2400"/>
              <a:t>看護師さん</a:t>
            </a:r>
            <a:endParaRPr kumimoji="1" lang="en-US" altLang="ja-JP" sz="2400" dirty="0"/>
          </a:p>
        </p:txBody>
      </p:sp>
    </p:spTree>
    <p:extLst>
      <p:ext uri="{BB962C8B-B14F-4D97-AF65-F5344CB8AC3E}">
        <p14:creationId xmlns:p14="http://schemas.microsoft.com/office/powerpoint/2010/main" val="842505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9A20-0DED-9C4A-909D-110CAAAA5C3B}"/>
              </a:ext>
            </a:extLst>
          </p:cNvPr>
          <p:cNvSpPr>
            <a:spLocks noGrp="1"/>
          </p:cNvSpPr>
          <p:nvPr>
            <p:ph type="title"/>
          </p:nvPr>
        </p:nvSpPr>
        <p:spPr>
          <a:xfrm>
            <a:off x="395289" y="1206556"/>
            <a:ext cx="11376025" cy="504771"/>
          </a:xfrm>
        </p:spPr>
        <p:txBody>
          <a:bodyPr>
            <a:noAutofit/>
          </a:bodyPr>
          <a:lstStyle/>
          <a:p>
            <a:pPr algn="just"/>
            <a:r>
              <a:rPr lang="ja-JP" altLang="en-US" sz="2000" dirty="0">
                <a:cs typeface="Calibri"/>
              </a:rPr>
              <a:t>続けてソーシャルワーカーは、シャーロンがママとパパと一緒に帰って暮らすことはできませんと言いました。おばあちゃんとおじいちゃんは力になってあげたかったので、シャーロンは退院してからおばあちゃん、おじいちゃんの家に行きました。それから</a:t>
            </a:r>
            <a:r>
              <a:rPr lang="en-US" altLang="ja-JP" sz="2000" dirty="0">
                <a:cs typeface="Calibri"/>
              </a:rPr>
              <a:t>2</a:t>
            </a:r>
            <a:r>
              <a:rPr lang="ja-JP" altLang="en-US" sz="2000" dirty="0">
                <a:cs typeface="Calibri"/>
              </a:rPr>
              <a:t>年、シャーロンはおばあちゃん、おじいちゃんと一緒に暮らしてきました。</a:t>
            </a:r>
            <a:endParaRPr lang="en-US" sz="2000" dirty="0">
              <a:cs typeface="Calibri"/>
            </a:endParaRPr>
          </a:p>
        </p:txBody>
      </p:sp>
      <p:sp>
        <p:nvSpPr>
          <p:cNvPr id="3" name="Picture Placeholder 2">
            <a:extLst>
              <a:ext uri="{FF2B5EF4-FFF2-40B4-BE49-F238E27FC236}">
                <a16:creationId xmlns:a16="http://schemas.microsoft.com/office/drawing/2014/main" id="{A665DB3A-061E-144C-B4FF-FA41761AB6A9}"/>
              </a:ext>
            </a:extLst>
          </p:cNvPr>
          <p:cNvSpPr>
            <a:spLocks noGrp="1"/>
          </p:cNvSpPr>
          <p:nvPr>
            <p:ph type="pic" idx="1"/>
          </p:nvPr>
        </p:nvSpPr>
        <p:spPr/>
      </p:sp>
      <p:pic>
        <p:nvPicPr>
          <p:cNvPr id="6" name="Picture 5">
            <a:extLst>
              <a:ext uri="{FF2B5EF4-FFF2-40B4-BE49-F238E27FC236}">
                <a16:creationId xmlns:a16="http://schemas.microsoft.com/office/drawing/2014/main" id="{C84D4E08-F69D-3F4F-BE04-BCDEBEC72BC1}"/>
              </a:ext>
            </a:extLst>
          </p:cNvPr>
          <p:cNvPicPr>
            <a:picLocks noChangeArrowheads="1"/>
          </p:cNvPicPr>
          <p:nvPr/>
        </p:nvPicPr>
        <p:blipFill rotWithShape="1">
          <a:blip r:embed="rId3">
            <a:extLst>
              <a:ext uri="{28A0092B-C50C-407E-A947-70E740481C1C}">
                <a14:useLocalDpi xmlns:a14="http://schemas.microsoft.com/office/drawing/2010/main" val="0"/>
              </a:ext>
            </a:extLst>
          </a:blip>
          <a:srcRect l="4349" r="10172" b="29229"/>
          <a:stretch/>
        </p:blipFill>
        <p:spPr bwMode="auto">
          <a:xfrm>
            <a:off x="3258310" y="1993900"/>
            <a:ext cx="5379596" cy="41174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テキスト ボックス 3"/>
          <p:cNvSpPr txBox="1"/>
          <p:nvPr/>
        </p:nvSpPr>
        <p:spPr>
          <a:xfrm>
            <a:off x="4011317" y="2062916"/>
            <a:ext cx="3570208" cy="461665"/>
          </a:xfrm>
          <a:prstGeom prst="rect">
            <a:avLst/>
          </a:prstGeom>
          <a:solidFill>
            <a:schemeClr val="bg1"/>
          </a:solidFill>
        </p:spPr>
        <p:txBody>
          <a:bodyPr wrap="none" rtlCol="0">
            <a:spAutoFit/>
          </a:bodyPr>
          <a:lstStyle/>
          <a:p>
            <a:r>
              <a:rPr kumimoji="1" lang="ja-JP" altLang="en-US" sz="2400" b="1" dirty="0">
                <a:cs typeface="Calibri"/>
              </a:rPr>
              <a:t>何がそれからあったの？</a:t>
            </a:r>
            <a:endParaRPr kumimoji="1" lang="ja-JP" altLang="en-US" sz="2400" b="1" dirty="0"/>
          </a:p>
        </p:txBody>
      </p:sp>
      <p:sp>
        <p:nvSpPr>
          <p:cNvPr id="5" name="テキスト ボックス 4"/>
          <p:cNvSpPr txBox="1"/>
          <p:nvPr/>
        </p:nvSpPr>
        <p:spPr>
          <a:xfrm>
            <a:off x="2613664" y="5157870"/>
            <a:ext cx="1723549" cy="400110"/>
          </a:xfrm>
          <a:prstGeom prst="rect">
            <a:avLst/>
          </a:prstGeom>
          <a:solidFill>
            <a:schemeClr val="bg1"/>
          </a:solidFill>
        </p:spPr>
        <p:txBody>
          <a:bodyPr wrap="none" rtlCol="0">
            <a:spAutoFit/>
          </a:bodyPr>
          <a:lstStyle/>
          <a:p>
            <a:r>
              <a:rPr kumimoji="1" lang="ja-JP" altLang="en-US" sz="2000" dirty="0">
                <a:cs typeface="Calibri"/>
              </a:rPr>
              <a:t>おじいちゃん</a:t>
            </a:r>
            <a:endParaRPr kumimoji="1" lang="en-US" altLang="ja-JP" sz="2000" dirty="0">
              <a:cs typeface="Calibri"/>
            </a:endParaRPr>
          </a:p>
        </p:txBody>
      </p:sp>
      <p:sp>
        <p:nvSpPr>
          <p:cNvPr id="7" name="テキスト ボックス 6"/>
          <p:cNvSpPr txBox="1"/>
          <p:nvPr/>
        </p:nvSpPr>
        <p:spPr>
          <a:xfrm>
            <a:off x="7154546" y="5458776"/>
            <a:ext cx="1980029" cy="707886"/>
          </a:xfrm>
          <a:prstGeom prst="rect">
            <a:avLst/>
          </a:prstGeom>
          <a:solidFill>
            <a:schemeClr val="bg1"/>
          </a:solidFill>
        </p:spPr>
        <p:txBody>
          <a:bodyPr wrap="none" rtlCol="0">
            <a:spAutoFit/>
          </a:bodyPr>
          <a:lstStyle/>
          <a:p>
            <a:r>
              <a:rPr kumimoji="1" lang="ja-JP" altLang="en-US" sz="2000">
                <a:cs typeface="Calibri"/>
              </a:rPr>
              <a:t>おばあちゃんと</a:t>
            </a:r>
            <a:endParaRPr kumimoji="1" lang="nl-NL" altLang="ja-JP" sz="2000" dirty="0">
              <a:cs typeface="Calibri"/>
            </a:endParaRPr>
          </a:p>
          <a:p>
            <a:r>
              <a:rPr kumimoji="1" lang="ja-JP" altLang="en-US" sz="2000">
                <a:cs typeface="Calibri"/>
              </a:rPr>
              <a:t>シャーロン</a:t>
            </a:r>
            <a:endParaRPr kumimoji="1" lang="ja-JP" altLang="en-US" sz="2000" dirty="0"/>
          </a:p>
        </p:txBody>
      </p:sp>
      <p:sp>
        <p:nvSpPr>
          <p:cNvPr id="8" name="Rectangle 7">
            <a:extLst>
              <a:ext uri="{FF2B5EF4-FFF2-40B4-BE49-F238E27FC236}">
                <a16:creationId xmlns:a16="http://schemas.microsoft.com/office/drawing/2014/main" id="{4F88E143-2FA9-9549-9F91-0B1D8BD36FB0}"/>
              </a:ext>
            </a:extLst>
          </p:cNvPr>
          <p:cNvSpPr/>
          <p:nvPr/>
        </p:nvSpPr>
        <p:spPr>
          <a:xfrm>
            <a:off x="3258310" y="2030416"/>
            <a:ext cx="785370" cy="4689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9317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9A20-0DED-9C4A-909D-110CAAAA5C3B}"/>
              </a:ext>
            </a:extLst>
          </p:cNvPr>
          <p:cNvSpPr>
            <a:spLocks noGrp="1"/>
          </p:cNvSpPr>
          <p:nvPr>
            <p:ph type="title"/>
          </p:nvPr>
        </p:nvSpPr>
        <p:spPr>
          <a:xfrm>
            <a:off x="395289" y="800156"/>
            <a:ext cx="11376025" cy="504771"/>
          </a:xfrm>
        </p:spPr>
        <p:txBody>
          <a:bodyPr>
            <a:noAutofit/>
          </a:bodyPr>
          <a:lstStyle/>
          <a:p>
            <a:r>
              <a:rPr kumimoji="1" lang="ja-JP" altLang="en-US" sz="2000" dirty="0">
                <a:cs typeface="Calibri"/>
              </a:rPr>
              <a:t>ママとパパは、シャーロンがお家に帰ってきた時にシャーロンが安全だと言うことをみんなに見てわかってもらえるようにアンドリュとカレン（ソーシャルワーカー）と一緒にがんばっています。</a:t>
            </a:r>
            <a:endParaRPr lang="en-US" sz="2000" dirty="0">
              <a:cs typeface="Calibri"/>
            </a:endParaRPr>
          </a:p>
        </p:txBody>
      </p:sp>
      <p:sp>
        <p:nvSpPr>
          <p:cNvPr id="3" name="Picture Placeholder 2">
            <a:extLst>
              <a:ext uri="{FF2B5EF4-FFF2-40B4-BE49-F238E27FC236}">
                <a16:creationId xmlns:a16="http://schemas.microsoft.com/office/drawing/2014/main" id="{A665DB3A-061E-144C-B4FF-FA41761AB6A9}"/>
              </a:ext>
            </a:extLst>
          </p:cNvPr>
          <p:cNvSpPr>
            <a:spLocks noGrp="1"/>
          </p:cNvSpPr>
          <p:nvPr>
            <p:ph type="pic" idx="1"/>
          </p:nvPr>
        </p:nvSpPr>
        <p:spPr/>
      </p:sp>
      <p:pic>
        <p:nvPicPr>
          <p:cNvPr id="5" name="Picture 4">
            <a:extLst>
              <a:ext uri="{FF2B5EF4-FFF2-40B4-BE49-F238E27FC236}">
                <a16:creationId xmlns:a16="http://schemas.microsoft.com/office/drawing/2014/main" id="{90B96C75-3710-9542-B19A-03CDC633F95E}"/>
              </a:ext>
            </a:extLst>
          </p:cNvPr>
          <p:cNvPicPr>
            <a:picLocks noChangeArrowheads="1"/>
          </p:cNvPicPr>
          <p:nvPr/>
        </p:nvPicPr>
        <p:blipFill rotWithShape="1">
          <a:blip r:embed="rId3">
            <a:extLst>
              <a:ext uri="{28A0092B-C50C-407E-A947-70E740481C1C}">
                <a14:useLocalDpi xmlns:a14="http://schemas.microsoft.com/office/drawing/2010/main" val="0"/>
              </a:ext>
            </a:extLst>
          </a:blip>
          <a:srcRect r="9205" b="25972"/>
          <a:stretch/>
        </p:blipFill>
        <p:spPr bwMode="auto">
          <a:xfrm>
            <a:off x="2920999" y="1723135"/>
            <a:ext cx="6646811" cy="4136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Rectangle 5">
            <a:extLst>
              <a:ext uri="{FF2B5EF4-FFF2-40B4-BE49-F238E27FC236}">
                <a16:creationId xmlns:a16="http://schemas.microsoft.com/office/drawing/2014/main" id="{090EFE71-1E15-214A-977A-4265EB62FE4F}"/>
              </a:ext>
            </a:extLst>
          </p:cNvPr>
          <p:cNvSpPr/>
          <p:nvPr/>
        </p:nvSpPr>
        <p:spPr>
          <a:xfrm>
            <a:off x="2920999" y="1723135"/>
            <a:ext cx="4394201" cy="5898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テキスト ボックス 3"/>
          <p:cNvSpPr txBox="1"/>
          <p:nvPr/>
        </p:nvSpPr>
        <p:spPr>
          <a:xfrm>
            <a:off x="4613188" y="1881995"/>
            <a:ext cx="3262432" cy="461665"/>
          </a:xfrm>
          <a:prstGeom prst="rect">
            <a:avLst/>
          </a:prstGeom>
          <a:noFill/>
        </p:spPr>
        <p:txBody>
          <a:bodyPr wrap="none" rtlCol="0">
            <a:spAutoFit/>
          </a:bodyPr>
          <a:lstStyle/>
          <a:p>
            <a:r>
              <a:rPr kumimoji="1" lang="ja-JP" altLang="en-US" sz="2400" b="1" dirty="0">
                <a:cs typeface="Calibri"/>
              </a:rPr>
              <a:t>何を今、しているの？</a:t>
            </a:r>
            <a:endParaRPr kumimoji="1" lang="en-US" altLang="ja-JP" sz="2400" b="1" dirty="0">
              <a:cs typeface="Calibri"/>
            </a:endParaRPr>
          </a:p>
        </p:txBody>
      </p:sp>
      <p:sp>
        <p:nvSpPr>
          <p:cNvPr id="7" name="テキスト ボックス 6">
            <a:extLst>
              <a:ext uri="{FF2B5EF4-FFF2-40B4-BE49-F238E27FC236}">
                <a16:creationId xmlns:a16="http://schemas.microsoft.com/office/drawing/2014/main" id="{6C09C7D2-C0B3-6A4A-B142-34E87BCCE828}"/>
              </a:ext>
            </a:extLst>
          </p:cNvPr>
          <p:cNvSpPr txBox="1"/>
          <p:nvPr/>
        </p:nvSpPr>
        <p:spPr>
          <a:xfrm>
            <a:off x="4875249" y="5628765"/>
            <a:ext cx="854991" cy="461665"/>
          </a:xfrm>
          <a:prstGeom prst="rect">
            <a:avLst/>
          </a:prstGeom>
          <a:noFill/>
        </p:spPr>
        <p:txBody>
          <a:bodyPr wrap="square" rtlCol="0">
            <a:spAutoFit/>
          </a:bodyPr>
          <a:lstStyle/>
          <a:p>
            <a:r>
              <a:rPr kumimoji="1" lang="ja-JP" altLang="en-US" sz="2400"/>
              <a:t>ママ</a:t>
            </a:r>
            <a:endParaRPr kumimoji="1" lang="en-US" altLang="ja-JP" sz="2400" dirty="0"/>
          </a:p>
        </p:txBody>
      </p:sp>
      <p:sp>
        <p:nvSpPr>
          <p:cNvPr id="8" name="テキスト ボックス 6">
            <a:extLst>
              <a:ext uri="{FF2B5EF4-FFF2-40B4-BE49-F238E27FC236}">
                <a16:creationId xmlns:a16="http://schemas.microsoft.com/office/drawing/2014/main" id="{C6EE2663-0206-BA46-9CBC-DE4039892BA0}"/>
              </a:ext>
            </a:extLst>
          </p:cNvPr>
          <p:cNvSpPr txBox="1"/>
          <p:nvPr/>
        </p:nvSpPr>
        <p:spPr>
          <a:xfrm>
            <a:off x="6410845" y="5597397"/>
            <a:ext cx="854991" cy="461665"/>
          </a:xfrm>
          <a:prstGeom prst="rect">
            <a:avLst/>
          </a:prstGeom>
          <a:noFill/>
        </p:spPr>
        <p:txBody>
          <a:bodyPr wrap="square" rtlCol="0">
            <a:spAutoFit/>
          </a:bodyPr>
          <a:lstStyle/>
          <a:p>
            <a:r>
              <a:rPr kumimoji="1" lang="ja-JP" altLang="en-US" sz="2400"/>
              <a:t>パパ</a:t>
            </a:r>
            <a:endParaRPr kumimoji="1" lang="en-US" altLang="ja-JP" sz="2400" dirty="0"/>
          </a:p>
        </p:txBody>
      </p:sp>
      <p:sp>
        <p:nvSpPr>
          <p:cNvPr id="9" name="Rectangle 8">
            <a:extLst>
              <a:ext uri="{FF2B5EF4-FFF2-40B4-BE49-F238E27FC236}">
                <a16:creationId xmlns:a16="http://schemas.microsoft.com/office/drawing/2014/main" id="{9AB910A6-7505-5643-AF43-52E7B90A0814}"/>
              </a:ext>
            </a:extLst>
          </p:cNvPr>
          <p:cNvSpPr/>
          <p:nvPr/>
        </p:nvSpPr>
        <p:spPr>
          <a:xfrm>
            <a:off x="8208662" y="5789999"/>
            <a:ext cx="1723549" cy="461665"/>
          </a:xfrm>
          <a:prstGeom prst="rect">
            <a:avLst/>
          </a:prstGeom>
        </p:spPr>
        <p:txBody>
          <a:bodyPr wrap="none">
            <a:spAutoFit/>
          </a:bodyPr>
          <a:lstStyle/>
          <a:p>
            <a:r>
              <a:rPr kumimoji="1" lang="ja-JP" altLang="en-US" sz="2400">
                <a:cs typeface="Calibri"/>
              </a:rPr>
              <a:t>アンドリュ</a:t>
            </a:r>
            <a:endParaRPr lang="en-US" sz="2400" dirty="0"/>
          </a:p>
        </p:txBody>
      </p:sp>
      <p:sp>
        <p:nvSpPr>
          <p:cNvPr id="10" name="Rectangle 9">
            <a:extLst>
              <a:ext uri="{FF2B5EF4-FFF2-40B4-BE49-F238E27FC236}">
                <a16:creationId xmlns:a16="http://schemas.microsoft.com/office/drawing/2014/main" id="{654FCE85-FE46-9F4F-A983-46B2A87A3DD7}"/>
              </a:ext>
            </a:extLst>
          </p:cNvPr>
          <p:cNvSpPr/>
          <p:nvPr/>
        </p:nvSpPr>
        <p:spPr>
          <a:xfrm>
            <a:off x="3524437" y="5721098"/>
            <a:ext cx="1107996" cy="461665"/>
          </a:xfrm>
          <a:prstGeom prst="rect">
            <a:avLst/>
          </a:prstGeom>
        </p:spPr>
        <p:txBody>
          <a:bodyPr wrap="none">
            <a:spAutoFit/>
          </a:bodyPr>
          <a:lstStyle/>
          <a:p>
            <a:r>
              <a:rPr kumimoji="1" lang="ja-JP" altLang="en-US" sz="2400">
                <a:cs typeface="Calibri"/>
              </a:rPr>
              <a:t>カレン</a:t>
            </a:r>
            <a:endParaRPr lang="en-US" sz="2400" dirty="0"/>
          </a:p>
        </p:txBody>
      </p:sp>
    </p:spTree>
    <p:extLst>
      <p:ext uri="{BB962C8B-B14F-4D97-AF65-F5344CB8AC3E}">
        <p14:creationId xmlns:p14="http://schemas.microsoft.com/office/powerpoint/2010/main" val="2511626393"/>
      </p:ext>
    </p:extLst>
  </p:cSld>
  <p:clrMapOvr>
    <a:masterClrMapping/>
  </p:clrMapOvr>
</p:sld>
</file>

<file path=ppt/theme/theme1.xml><?xml version="1.0" encoding="utf-8"?>
<a:theme xmlns:a="http://schemas.openxmlformats.org/drawingml/2006/main" name="Master Slide">
  <a:themeElements>
    <a:clrScheme name="Signs of Safety">
      <a:dk1>
        <a:srgbClr val="000000"/>
      </a:dk1>
      <a:lt1>
        <a:srgbClr val="FFFFFF"/>
      </a:lt1>
      <a:dk2>
        <a:srgbClr val="44546A"/>
      </a:dk2>
      <a:lt2>
        <a:srgbClr val="E7E6E6"/>
      </a:lt2>
      <a:accent1>
        <a:srgbClr val="1A74BC"/>
      </a:accent1>
      <a:accent2>
        <a:srgbClr val="F48228"/>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2000" b="1" dirty="0" smtClean="0">
            <a:solidFill>
              <a:schemeClr val="tx1">
                <a:lumMod val="85000"/>
                <a:lumOff val="15000"/>
              </a:schemeClr>
            </a:solidFill>
            <a:latin typeface="NexusSans-Regular" pitchFamily="2" charset="77"/>
          </a:defRPr>
        </a:defPPr>
      </a:lstStyle>
    </a:txDef>
  </a:objectDefaults>
  <a:extraClrSchemeLst/>
  <a:extLst>
    <a:ext uri="{05A4C25C-085E-4340-85A3-A5531E510DB2}">
      <thm15:themeFamily xmlns:thm15="http://schemas.microsoft.com/office/thememl/2012/main" name="Signs of Safety PowerPoint Template EN v1.3 - May 2019" id="{50477988-5711-F646-A1BE-A4278D430434}" vid="{372E4003-237F-9D48-A7C9-0E576E6C6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 Slide</Template>
  <TotalTime>922</TotalTime>
  <Words>880</Words>
  <Application>Microsoft Macintosh PowerPoint</Application>
  <PresentationFormat>Widescreen</PresentationFormat>
  <Paragraphs>75</Paragraphs>
  <Slides>6</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vt:i4>
      </vt:variant>
    </vt:vector>
  </HeadingPairs>
  <TitlesOfParts>
    <vt:vector size="15" baseType="lpstr">
      <vt:lpstr>System Font Regular</vt:lpstr>
      <vt:lpstr>Arial</vt:lpstr>
      <vt:lpstr>Calibri</vt:lpstr>
      <vt:lpstr>DIN 2014</vt:lpstr>
      <vt:lpstr>DIN 2014 Narrow Light</vt:lpstr>
      <vt:lpstr>NexusSans-Bold</vt:lpstr>
      <vt:lpstr>NexusSans-Italic</vt:lpstr>
      <vt:lpstr>NexusSans-Regular</vt:lpstr>
      <vt:lpstr>Master Slide</vt:lpstr>
      <vt:lpstr>シャーロンのための説明</vt:lpstr>
      <vt:lpstr>これはダニー、トリィ、シャーロンに、シャーロンが小さい時にどうして家族と一緒に暮らしていなかったかを説明するためのお話です。</vt:lpstr>
      <vt:lpstr>PowerPoint Presentation</vt:lpstr>
      <vt:lpstr>シャーロンは具合いが悪く、とても大きなケガをしていたので病院に行かないといけませんでした。シャーロンの体中に大きな痛々しい傷がたくさん見つかりました。お医者さんたちはとても心配しました。お医者さんたちは「ママとパパがシャーロンの面倒を見ている間にケガをしている」と、言いました。ママとパパは、シャーロンにケガをさせていないと言いました。それでもお医者さんたちとソーシャルワーカーは、心配だったので「シャーロンが帰る前に、私たちはお家がシャーロンにとって安全なことを確認しないといけません」と、言いました。</vt:lpstr>
      <vt:lpstr>続けてソーシャルワーカーは、シャーロンがママとパパと一緒に帰って暮らすことはできませんと言いました。おばあちゃんとおじいちゃんは力になってあげたかったので、シャーロンは退院してからおばあちゃん、おじいちゃんの家に行きました。それから2年、シャーロンはおばあちゃん、おじいちゃんと一緒に暮らしてきました。</vt:lpstr>
      <vt:lpstr>ママとパパは、シャーロンがお家に帰ってきた時にシャーロンが安全だと言うことをみんなに見てわかってもらえるようにアンドリュとカレン（ソーシャルワーカー）と一緒にがんばっています。</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Explanation for Sharon</dc:title>
  <dc:creator>Microsoft Office User</dc:creator>
  <cp:lastModifiedBy>Patricia Griffioen</cp:lastModifiedBy>
  <cp:revision>15</cp:revision>
  <dcterms:created xsi:type="dcterms:W3CDTF">2019-06-17T02:38:04Z</dcterms:created>
  <dcterms:modified xsi:type="dcterms:W3CDTF">2020-01-30T04:48:41Z</dcterms:modified>
</cp:coreProperties>
</file>